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64" r:id="rId2"/>
    <p:sldId id="265" r:id="rId3"/>
    <p:sldId id="272" r:id="rId4"/>
    <p:sldId id="273" r:id="rId5"/>
    <p:sldId id="334" r:id="rId6"/>
    <p:sldId id="298" r:id="rId7"/>
    <p:sldId id="274" r:id="rId8"/>
    <p:sldId id="356" r:id="rId9"/>
    <p:sldId id="335" r:id="rId10"/>
    <p:sldId id="275" r:id="rId11"/>
    <p:sldId id="336" r:id="rId12"/>
    <p:sldId id="357" r:id="rId13"/>
    <p:sldId id="277" r:id="rId14"/>
    <p:sldId id="308" r:id="rId15"/>
    <p:sldId id="321" r:id="rId16"/>
    <p:sldId id="322" r:id="rId17"/>
    <p:sldId id="314" r:id="rId18"/>
    <p:sldId id="358" r:id="rId19"/>
    <p:sldId id="319" r:id="rId20"/>
    <p:sldId id="324" r:id="rId21"/>
    <p:sldId id="359" r:id="rId22"/>
    <p:sldId id="333" r:id="rId23"/>
    <p:sldId id="360" r:id="rId24"/>
    <p:sldId id="337" r:id="rId25"/>
    <p:sldId id="278" r:id="rId26"/>
    <p:sldId id="279" r:id="rId27"/>
    <p:sldId id="280" r:id="rId28"/>
    <p:sldId id="338" r:id="rId29"/>
    <p:sldId id="339" r:id="rId30"/>
    <p:sldId id="340" r:id="rId31"/>
    <p:sldId id="341" r:id="rId32"/>
    <p:sldId id="342" r:id="rId33"/>
    <p:sldId id="286" r:id="rId34"/>
    <p:sldId id="287" r:id="rId35"/>
    <p:sldId id="348" r:id="rId36"/>
    <p:sldId id="268" r:id="rId37"/>
    <p:sldId id="269"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87538" autoAdjust="0"/>
  </p:normalViewPr>
  <p:slideViewPr>
    <p:cSldViewPr snapToGrid="0">
      <p:cViewPr varScale="1">
        <p:scale>
          <a:sx n="100" d="100"/>
          <a:sy n="100" d="100"/>
        </p:scale>
        <p:origin x="10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5/6/2022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dirty="0"/>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5/6/2022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dirty="0"/>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11</a:t>
            </a:fld>
            <a:endParaRPr lang="en-US" dirty="0"/>
          </a:p>
        </p:txBody>
      </p:sp>
    </p:spTree>
    <p:extLst>
      <p:ext uri="{BB962C8B-B14F-4D97-AF65-F5344CB8AC3E}">
        <p14:creationId xmlns:p14="http://schemas.microsoft.com/office/powerpoint/2010/main" val="309767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12</a:t>
            </a:fld>
            <a:endParaRPr lang="en-US" dirty="0"/>
          </a:p>
        </p:txBody>
      </p:sp>
    </p:spTree>
    <p:extLst>
      <p:ext uri="{BB962C8B-B14F-4D97-AF65-F5344CB8AC3E}">
        <p14:creationId xmlns:p14="http://schemas.microsoft.com/office/powerpoint/2010/main" val="391090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13</a:t>
            </a:fld>
            <a:endParaRPr lang="en-US" dirty="0"/>
          </a:p>
        </p:txBody>
      </p:sp>
    </p:spTree>
    <p:extLst>
      <p:ext uri="{BB962C8B-B14F-4D97-AF65-F5344CB8AC3E}">
        <p14:creationId xmlns:p14="http://schemas.microsoft.com/office/powerpoint/2010/main" val="209954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15</a:t>
            </a:fld>
            <a:endParaRPr lang="en-US" dirty="0"/>
          </a:p>
        </p:txBody>
      </p:sp>
    </p:spTree>
    <p:extLst>
      <p:ext uri="{BB962C8B-B14F-4D97-AF65-F5344CB8AC3E}">
        <p14:creationId xmlns:p14="http://schemas.microsoft.com/office/powerpoint/2010/main" val="15112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17</a:t>
            </a:fld>
            <a:endParaRPr lang="en-US"/>
          </a:p>
        </p:txBody>
      </p:sp>
    </p:spTree>
    <p:extLst>
      <p:ext uri="{BB962C8B-B14F-4D97-AF65-F5344CB8AC3E}">
        <p14:creationId xmlns:p14="http://schemas.microsoft.com/office/powerpoint/2010/main" val="245857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24</a:t>
            </a:fld>
            <a:endParaRPr lang="en-US" dirty="0"/>
          </a:p>
        </p:txBody>
      </p:sp>
    </p:spTree>
    <p:extLst>
      <p:ext uri="{BB962C8B-B14F-4D97-AF65-F5344CB8AC3E}">
        <p14:creationId xmlns:p14="http://schemas.microsoft.com/office/powerpoint/2010/main" val="1074285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25</a:t>
            </a:fld>
            <a:endParaRPr lang="en-US" dirty="0"/>
          </a:p>
        </p:txBody>
      </p:sp>
    </p:spTree>
    <p:extLst>
      <p:ext uri="{BB962C8B-B14F-4D97-AF65-F5344CB8AC3E}">
        <p14:creationId xmlns:p14="http://schemas.microsoft.com/office/powerpoint/2010/main" val="3955289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26</a:t>
            </a:fld>
            <a:endParaRPr lang="en-US" dirty="0"/>
          </a:p>
        </p:txBody>
      </p:sp>
    </p:spTree>
    <p:extLst>
      <p:ext uri="{BB962C8B-B14F-4D97-AF65-F5344CB8AC3E}">
        <p14:creationId xmlns:p14="http://schemas.microsoft.com/office/powerpoint/2010/main" val="1526257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27</a:t>
            </a:fld>
            <a:endParaRPr lang="en-US" dirty="0"/>
          </a:p>
        </p:txBody>
      </p:sp>
    </p:spTree>
    <p:extLst>
      <p:ext uri="{BB962C8B-B14F-4D97-AF65-F5344CB8AC3E}">
        <p14:creationId xmlns:p14="http://schemas.microsoft.com/office/powerpoint/2010/main" val="101379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28</a:t>
            </a:fld>
            <a:endParaRPr lang="en-US" dirty="0"/>
          </a:p>
        </p:txBody>
      </p:sp>
    </p:spTree>
    <p:extLst>
      <p:ext uri="{BB962C8B-B14F-4D97-AF65-F5344CB8AC3E}">
        <p14:creationId xmlns:p14="http://schemas.microsoft.com/office/powerpoint/2010/main" val="35727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2</a:t>
            </a:fld>
            <a:endParaRPr lang="en-US" dirty="0"/>
          </a:p>
        </p:txBody>
      </p:sp>
    </p:spTree>
    <p:extLst>
      <p:ext uri="{BB962C8B-B14F-4D97-AF65-F5344CB8AC3E}">
        <p14:creationId xmlns:p14="http://schemas.microsoft.com/office/powerpoint/2010/main" val="994090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29</a:t>
            </a:fld>
            <a:endParaRPr lang="en-US" dirty="0"/>
          </a:p>
        </p:txBody>
      </p:sp>
    </p:spTree>
    <p:extLst>
      <p:ext uri="{BB962C8B-B14F-4D97-AF65-F5344CB8AC3E}">
        <p14:creationId xmlns:p14="http://schemas.microsoft.com/office/powerpoint/2010/main" val="2855881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30</a:t>
            </a:fld>
            <a:endParaRPr lang="en-US" dirty="0"/>
          </a:p>
        </p:txBody>
      </p:sp>
    </p:spTree>
    <p:extLst>
      <p:ext uri="{BB962C8B-B14F-4D97-AF65-F5344CB8AC3E}">
        <p14:creationId xmlns:p14="http://schemas.microsoft.com/office/powerpoint/2010/main" val="3638247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31</a:t>
            </a:fld>
            <a:endParaRPr lang="en-US" dirty="0"/>
          </a:p>
        </p:txBody>
      </p:sp>
    </p:spTree>
    <p:extLst>
      <p:ext uri="{BB962C8B-B14F-4D97-AF65-F5344CB8AC3E}">
        <p14:creationId xmlns:p14="http://schemas.microsoft.com/office/powerpoint/2010/main" val="2415256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32</a:t>
            </a:fld>
            <a:endParaRPr lang="en-US" dirty="0"/>
          </a:p>
        </p:txBody>
      </p:sp>
    </p:spTree>
    <p:extLst>
      <p:ext uri="{BB962C8B-B14F-4D97-AF65-F5344CB8AC3E}">
        <p14:creationId xmlns:p14="http://schemas.microsoft.com/office/powerpoint/2010/main" val="882364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33</a:t>
            </a:fld>
            <a:endParaRPr lang="en-US" dirty="0"/>
          </a:p>
        </p:txBody>
      </p:sp>
    </p:spTree>
    <p:extLst>
      <p:ext uri="{BB962C8B-B14F-4D97-AF65-F5344CB8AC3E}">
        <p14:creationId xmlns:p14="http://schemas.microsoft.com/office/powerpoint/2010/main" val="3136055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34</a:t>
            </a:fld>
            <a:endParaRPr lang="en-US" dirty="0"/>
          </a:p>
        </p:txBody>
      </p:sp>
    </p:spTree>
    <p:extLst>
      <p:ext uri="{BB962C8B-B14F-4D97-AF65-F5344CB8AC3E}">
        <p14:creationId xmlns:p14="http://schemas.microsoft.com/office/powerpoint/2010/main" val="3948248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35</a:t>
            </a:fld>
            <a:endParaRPr lang="en-US" dirty="0"/>
          </a:p>
        </p:txBody>
      </p:sp>
    </p:spTree>
    <p:extLst>
      <p:ext uri="{BB962C8B-B14F-4D97-AF65-F5344CB8AC3E}">
        <p14:creationId xmlns:p14="http://schemas.microsoft.com/office/powerpoint/2010/main" val="3096508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36</a:t>
            </a:fld>
            <a:endParaRPr lang="en-US" dirty="0"/>
          </a:p>
        </p:txBody>
      </p:sp>
    </p:spTree>
    <p:extLst>
      <p:ext uri="{BB962C8B-B14F-4D97-AF65-F5344CB8AC3E}">
        <p14:creationId xmlns:p14="http://schemas.microsoft.com/office/powerpoint/2010/main" val="2849654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37</a:t>
            </a:fld>
            <a:endParaRPr lang="en-US" dirty="0"/>
          </a:p>
        </p:txBody>
      </p:sp>
    </p:spTree>
    <p:extLst>
      <p:ext uri="{BB962C8B-B14F-4D97-AF65-F5344CB8AC3E}">
        <p14:creationId xmlns:p14="http://schemas.microsoft.com/office/powerpoint/2010/main" val="281087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a:t>
            </a:fld>
            <a:endParaRPr lang="en-US" dirty="0"/>
          </a:p>
        </p:txBody>
      </p:sp>
    </p:spTree>
    <p:extLst>
      <p:ext uri="{BB962C8B-B14F-4D97-AF65-F5344CB8AC3E}">
        <p14:creationId xmlns:p14="http://schemas.microsoft.com/office/powerpoint/2010/main" val="119197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a:t>
            </a:fld>
            <a:endParaRPr lang="en-US" dirty="0"/>
          </a:p>
        </p:txBody>
      </p:sp>
    </p:spTree>
    <p:extLst>
      <p:ext uri="{BB962C8B-B14F-4D97-AF65-F5344CB8AC3E}">
        <p14:creationId xmlns:p14="http://schemas.microsoft.com/office/powerpoint/2010/main" val="251571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5</a:t>
            </a:fld>
            <a:endParaRPr lang="en-US" dirty="0"/>
          </a:p>
        </p:txBody>
      </p:sp>
    </p:spTree>
    <p:extLst>
      <p:ext uri="{BB962C8B-B14F-4D97-AF65-F5344CB8AC3E}">
        <p14:creationId xmlns:p14="http://schemas.microsoft.com/office/powerpoint/2010/main" val="379974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6</a:t>
            </a:fld>
            <a:endParaRPr lang="en-US" dirty="0"/>
          </a:p>
        </p:txBody>
      </p:sp>
    </p:spTree>
    <p:extLst>
      <p:ext uri="{BB962C8B-B14F-4D97-AF65-F5344CB8AC3E}">
        <p14:creationId xmlns:p14="http://schemas.microsoft.com/office/powerpoint/2010/main" val="19272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7</a:t>
            </a:fld>
            <a:endParaRPr lang="en-US" dirty="0"/>
          </a:p>
        </p:txBody>
      </p:sp>
    </p:spTree>
    <p:extLst>
      <p:ext uri="{BB962C8B-B14F-4D97-AF65-F5344CB8AC3E}">
        <p14:creationId xmlns:p14="http://schemas.microsoft.com/office/powerpoint/2010/main" val="261803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9</a:t>
            </a:fld>
            <a:endParaRPr lang="en-US" dirty="0"/>
          </a:p>
        </p:txBody>
      </p:sp>
    </p:spTree>
    <p:extLst>
      <p:ext uri="{BB962C8B-B14F-4D97-AF65-F5344CB8AC3E}">
        <p14:creationId xmlns:p14="http://schemas.microsoft.com/office/powerpoint/2010/main" val="262901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Slide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10</a:t>
            </a:fld>
            <a:endParaRPr lang="en-US" dirty="0"/>
          </a:p>
        </p:txBody>
      </p:sp>
    </p:spTree>
    <p:extLst>
      <p:ext uri="{BB962C8B-B14F-4D97-AF65-F5344CB8AC3E}">
        <p14:creationId xmlns:p14="http://schemas.microsoft.com/office/powerpoint/2010/main" val="3912576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5/6/2022</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5/6/2022</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5/6/2022</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B44F992-2E8B-439E-9639-C49EC543EE28}" type="datetime1">
              <a:rPr lang="en-US" smtClean="0"/>
              <a:t>5/6/2022</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4181976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ncweb.pire.org/scdocumen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aodas.sc.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aodas.sc.gov/treatment/local-provid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behavioralhealthofsc.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5/6/2022</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1</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latin typeface="+mn-lt"/>
              </a:rPr>
              <a:t>Overview of South Carolina Prevention System</a:t>
            </a:r>
            <a:endParaRPr lang="en-US" sz="4000" b="1" dirty="0">
              <a:solidFill>
                <a:srgbClr val="00838B"/>
              </a:solidFill>
              <a:latin typeface="+mn-lt"/>
            </a:endParaRPr>
          </a:p>
        </p:txBody>
      </p:sp>
      <p:sp>
        <p:nvSpPr>
          <p:cNvPr id="5" name="Subtitle 2"/>
          <p:cNvSpPr txBox="1">
            <a:spLocks/>
          </p:cNvSpPr>
          <p:nvPr/>
        </p:nvSpPr>
        <p:spPr>
          <a:xfrm>
            <a:off x="609600" y="4975225"/>
            <a:ext cx="10972800" cy="635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b="1" dirty="0">
                <a:solidFill>
                  <a:schemeClr val="tx1"/>
                </a:solidFill>
              </a:rPr>
              <a:t>Division of Prevention and Intervention Services</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10</a:t>
            </a:fld>
            <a:endParaRPr lang="en-US" dirty="0"/>
          </a:p>
        </p:txBody>
      </p:sp>
      <p:sp>
        <p:nvSpPr>
          <p:cNvPr id="7" name="Title 1"/>
          <p:cNvSpPr txBox="1">
            <a:spLocks/>
          </p:cNvSpPr>
          <p:nvPr/>
        </p:nvSpPr>
        <p:spPr>
          <a:xfrm>
            <a:off x="457200" y="914400"/>
            <a:ext cx="11274552"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000" b="1" dirty="0">
                <a:solidFill>
                  <a:srgbClr val="00838B"/>
                </a:solidFill>
                <a:latin typeface="+mn-lt"/>
              </a:rPr>
              <a:t>SABG Overview</a:t>
            </a:r>
          </a:p>
        </p:txBody>
      </p:sp>
      <p:sp>
        <p:nvSpPr>
          <p:cNvPr id="8" name="Content Placeholder 4"/>
          <p:cNvSpPr>
            <a:spLocks noGrp="1"/>
          </p:cNvSpPr>
          <p:nvPr>
            <p:ph idx="1"/>
          </p:nvPr>
        </p:nvSpPr>
        <p:spPr>
          <a:xfrm>
            <a:off x="457200" y="1554480"/>
            <a:ext cx="11274552" cy="4566646"/>
          </a:xfrm>
        </p:spPr>
        <p:txBody>
          <a:bodyPr/>
          <a:lstStyle/>
          <a:p>
            <a:pPr marL="228600" lvl="0" indent="-228600">
              <a:lnSpc>
                <a:spcPct val="100000"/>
              </a:lnSpc>
              <a:spcBef>
                <a:spcPts val="0"/>
              </a:spcBef>
              <a:spcAft>
                <a:spcPts val="600"/>
              </a:spcAft>
              <a:buClr>
                <a:srgbClr val="00838B"/>
              </a:buClr>
              <a:buFont typeface="Arial" panose="020B0604020202020204" pitchFamily="34" charset="0"/>
              <a:buChar char="•"/>
            </a:pPr>
            <a:r>
              <a:rPr lang="en-US" sz="2200" kern="0" dirty="0">
                <a:solidFill>
                  <a:schemeClr val="tx1"/>
                </a:solidFill>
                <a:sym typeface="Century Gothic"/>
              </a:rPr>
              <a:t>The SABG is administered by the Substance Abuse and Mental Health Services Administration (SAMHSA), within the Department of Health and Human Services.</a:t>
            </a:r>
          </a:p>
          <a:p>
            <a:pPr marL="228600" lvl="0" indent="-228600">
              <a:lnSpc>
                <a:spcPct val="100000"/>
              </a:lnSpc>
              <a:spcBef>
                <a:spcPts val="0"/>
              </a:spcBef>
              <a:spcAft>
                <a:spcPts val="600"/>
              </a:spcAft>
              <a:buClr>
                <a:srgbClr val="00838B"/>
              </a:buClr>
              <a:buFont typeface="Arial" panose="020B0604020202020204" pitchFamily="34" charset="0"/>
              <a:buChar char="•"/>
            </a:pPr>
            <a:r>
              <a:rPr lang="en-US" sz="2200" kern="0" dirty="0">
                <a:solidFill>
                  <a:schemeClr val="tx1"/>
                </a:solidFill>
                <a:sym typeface="Century Gothic"/>
              </a:rPr>
              <a:t>The SABG is the largest federal formula grant to state alcohol and drug authorities, supporting substance use disorder prevention, treatment, and recovery efforts.</a:t>
            </a:r>
          </a:p>
          <a:p>
            <a:pPr marL="228600" lvl="0" indent="-228600">
              <a:lnSpc>
                <a:spcPct val="100000"/>
              </a:lnSpc>
              <a:spcBef>
                <a:spcPts val="0"/>
              </a:spcBef>
              <a:spcAft>
                <a:spcPts val="600"/>
              </a:spcAft>
              <a:buClr>
                <a:srgbClr val="00838B"/>
              </a:buClr>
              <a:buFont typeface="Arial" panose="020B0604020202020204" pitchFamily="34" charset="0"/>
              <a:buChar char="•"/>
            </a:pPr>
            <a:r>
              <a:rPr lang="en-US" sz="2200" kern="0" dirty="0">
                <a:solidFill>
                  <a:schemeClr val="tx1"/>
                </a:solidFill>
                <a:sym typeface="Century Gothic"/>
              </a:rPr>
              <a:t>Federal statute requires states to direct at least 20% of the SABG toward primary prevention services.  The “prevention set-aside,” which is managed by SAMHSA’s Center for Substance Abuse Prevention (CSAP), represents the single largest source of funding in each state’s prevention system.</a:t>
            </a:r>
          </a:p>
          <a:p>
            <a:pPr marL="228600" lvl="0" indent="-228600">
              <a:lnSpc>
                <a:spcPct val="100000"/>
              </a:lnSpc>
              <a:spcBef>
                <a:spcPts val="0"/>
              </a:spcBef>
              <a:spcAft>
                <a:spcPts val="600"/>
              </a:spcAft>
              <a:buClr>
                <a:srgbClr val="00838B"/>
              </a:buClr>
              <a:buFont typeface="Arial" panose="020B0604020202020204" pitchFamily="34" charset="0"/>
              <a:buChar char="•"/>
            </a:pPr>
            <a:r>
              <a:rPr lang="en-US" sz="2200" kern="0" dirty="0">
                <a:solidFill>
                  <a:schemeClr val="tx1"/>
                </a:solidFill>
                <a:sym typeface="Century Gothic"/>
              </a:rPr>
              <a:t>The SABG enables states and jurisdictions to provide substance misuse prevention activities and treatment/recovery support services, and it places an emphasis on the provision of treatment services to populations of focus, specifically persons who inject drugs, pregnant women, and women with dependent children.  The program also aims to make primary prevention services available to individuals not in need of substance use treatment.</a:t>
            </a:r>
            <a:endParaRPr lang="en-US" sz="2200" dirty="0">
              <a:solidFill>
                <a:schemeClr val="tx1"/>
              </a:solidFill>
            </a:endParaRPr>
          </a:p>
        </p:txBody>
      </p:sp>
    </p:spTree>
    <p:extLst>
      <p:ext uri="{BB962C8B-B14F-4D97-AF65-F5344CB8AC3E}">
        <p14:creationId xmlns:p14="http://schemas.microsoft.com/office/powerpoint/2010/main" val="121839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11</a:t>
            </a:fld>
            <a:endParaRPr lang="en-US" dirty="0"/>
          </a:p>
        </p:txBody>
      </p:sp>
      <p:sp>
        <p:nvSpPr>
          <p:cNvPr id="7" name="Title 1"/>
          <p:cNvSpPr txBox="1">
            <a:spLocks/>
          </p:cNvSpPr>
          <p:nvPr/>
        </p:nvSpPr>
        <p:spPr>
          <a:xfrm>
            <a:off x="457200" y="914400"/>
            <a:ext cx="11274552"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000" b="1" dirty="0">
                <a:solidFill>
                  <a:srgbClr val="00838B"/>
                </a:solidFill>
                <a:latin typeface="+mn-lt"/>
              </a:rPr>
              <a:t>SABG Overview</a:t>
            </a:r>
          </a:p>
        </p:txBody>
      </p:sp>
      <p:sp>
        <p:nvSpPr>
          <p:cNvPr id="8" name="Content Placeholder 4"/>
          <p:cNvSpPr>
            <a:spLocks noGrp="1"/>
          </p:cNvSpPr>
          <p:nvPr>
            <p:ph idx="1"/>
          </p:nvPr>
        </p:nvSpPr>
        <p:spPr>
          <a:xfrm>
            <a:off x="457200" y="1463040"/>
            <a:ext cx="11274552" cy="4778272"/>
          </a:xfrm>
        </p:spPr>
        <p:txBody>
          <a:bodyPr/>
          <a:lstStyle/>
          <a:p>
            <a:pPr marL="228600" lvl="0" indent="-228600">
              <a:lnSpc>
                <a:spcPct val="100000"/>
              </a:lnSpc>
              <a:spcBef>
                <a:spcPts val="0"/>
              </a:spcBef>
              <a:spcAft>
                <a:spcPts val="600"/>
              </a:spcAft>
              <a:buClr>
                <a:srgbClr val="00838B"/>
              </a:buClr>
              <a:buFont typeface="Arial" panose="020B0604020202020204" pitchFamily="34" charset="0"/>
              <a:buChar char="•"/>
            </a:pPr>
            <a:r>
              <a:rPr lang="en-US" sz="2400" kern="0" dirty="0">
                <a:solidFill>
                  <a:schemeClr val="tx1"/>
                </a:solidFill>
                <a:sym typeface="Century Gothic"/>
              </a:rPr>
              <a:t>SAMHSA mandates that each SABG grantee must:</a:t>
            </a:r>
          </a:p>
          <a:p>
            <a:pPr marL="457200" lvl="1" indent="-228600">
              <a:lnSpc>
                <a:spcPct val="100000"/>
              </a:lnSpc>
              <a:spcBef>
                <a:spcPts val="0"/>
              </a:spcBef>
              <a:buClr>
                <a:srgbClr val="00838B"/>
              </a:buClr>
              <a:buSzPct val="90000"/>
              <a:buFont typeface="Courier New" panose="02070309020205020404" pitchFamily="49" charset="0"/>
              <a:buChar char="o"/>
            </a:pPr>
            <a:r>
              <a:rPr lang="en-US" sz="2300" kern="0" dirty="0">
                <a:solidFill>
                  <a:schemeClr val="tx1"/>
                </a:solidFill>
                <a:sym typeface="Century Gothic"/>
              </a:rPr>
              <a:t>Have a designated unit of its executive branch that is responsible for administering SABG work</a:t>
            </a:r>
          </a:p>
          <a:p>
            <a:pPr marL="457200" lvl="1" indent="-228600">
              <a:lnSpc>
                <a:spcPct val="100000"/>
              </a:lnSpc>
              <a:spcBef>
                <a:spcPts val="0"/>
              </a:spcBef>
              <a:buClr>
                <a:srgbClr val="00838B"/>
              </a:buClr>
              <a:buSzPct val="90000"/>
              <a:buFont typeface="Courier New" panose="02070309020205020404" pitchFamily="49" charset="0"/>
              <a:buChar char="o"/>
            </a:pPr>
            <a:r>
              <a:rPr lang="en-US" sz="2300" kern="0" dirty="0">
                <a:solidFill>
                  <a:schemeClr val="tx1"/>
                </a:solidFill>
                <a:sym typeface="Century Gothic"/>
              </a:rPr>
              <a:t>Apply annually for SABG funds</a:t>
            </a:r>
          </a:p>
          <a:p>
            <a:pPr marL="457200" lvl="1" indent="-228600">
              <a:lnSpc>
                <a:spcPct val="100000"/>
              </a:lnSpc>
              <a:spcBef>
                <a:spcPts val="0"/>
              </a:spcBef>
              <a:buClr>
                <a:srgbClr val="00838B"/>
              </a:buClr>
              <a:buSzPct val="90000"/>
              <a:buFont typeface="Courier New" panose="02070309020205020404" pitchFamily="49" charset="0"/>
              <a:buChar char="o"/>
            </a:pPr>
            <a:r>
              <a:rPr lang="en-US" sz="2300" kern="0" dirty="0">
                <a:solidFill>
                  <a:schemeClr val="tx1"/>
                </a:solidFill>
                <a:sym typeface="Century Gothic"/>
              </a:rPr>
              <a:t>Have the flexibility to distribute SABG funds to local government entities (municipalities, counties, intermediaries), including administrative service organizations</a:t>
            </a:r>
          </a:p>
          <a:p>
            <a:pPr marL="457200" lvl="1" indent="-228600">
              <a:lnSpc>
                <a:spcPct val="100000"/>
              </a:lnSpc>
              <a:spcBef>
                <a:spcPts val="0"/>
              </a:spcBef>
              <a:spcAft>
                <a:spcPts val="200"/>
              </a:spcAft>
              <a:buClr>
                <a:srgbClr val="00838B"/>
              </a:buClr>
              <a:buSzPct val="90000"/>
              <a:buFont typeface="Courier New" panose="02070309020205020404" pitchFamily="49" charset="0"/>
              <a:buChar char="o"/>
            </a:pPr>
            <a:r>
              <a:rPr lang="en-US" sz="2300" kern="0" dirty="0">
                <a:solidFill>
                  <a:schemeClr val="tx1"/>
                </a:solidFill>
                <a:sym typeface="Century Gothic"/>
              </a:rPr>
              <a:t>Have SABG sub-recipients, such as community- and faith-based organizations (non-governmental organizations) and deliver:</a:t>
            </a:r>
          </a:p>
          <a:p>
            <a:pPr marL="685800" lvl="2" indent="-228600">
              <a:lnSpc>
                <a:spcPct val="100000"/>
              </a:lnSpc>
              <a:spcBef>
                <a:spcPts val="0"/>
              </a:spcBef>
              <a:spcAft>
                <a:spcPts val="200"/>
              </a:spcAft>
              <a:buClr>
                <a:srgbClr val="00838B"/>
              </a:buClr>
              <a:buFont typeface="Wingdings" panose="05000000000000000000" pitchFamily="2" charset="2"/>
              <a:buChar char="§"/>
            </a:pPr>
            <a:r>
              <a:rPr lang="en-US" sz="2200" kern="0" dirty="0">
                <a:solidFill>
                  <a:schemeClr val="tx1"/>
                </a:solidFill>
                <a:sym typeface="Century Gothic"/>
              </a:rPr>
              <a:t>Prevention activities to individuals and communities impacted by substance use</a:t>
            </a:r>
          </a:p>
          <a:p>
            <a:pPr marL="685800" lvl="2" indent="-228600">
              <a:lnSpc>
                <a:spcPct val="100000"/>
              </a:lnSpc>
              <a:spcBef>
                <a:spcPts val="0"/>
              </a:spcBef>
              <a:spcAft>
                <a:spcPts val="1200"/>
              </a:spcAft>
              <a:buClr>
                <a:srgbClr val="00838B"/>
              </a:buClr>
              <a:buFont typeface="Wingdings" panose="05000000000000000000" pitchFamily="2" charset="2"/>
              <a:buChar char="§"/>
            </a:pPr>
            <a:r>
              <a:rPr lang="en-US" sz="2200" kern="0" dirty="0">
                <a:solidFill>
                  <a:schemeClr val="tx1"/>
                </a:solidFill>
                <a:sym typeface="Century Gothic"/>
              </a:rPr>
              <a:t>Treatment and recovery support services to individuals and families impacted by SUDs</a:t>
            </a:r>
          </a:p>
          <a:p>
            <a:pPr marL="228600" indent="-228600">
              <a:lnSpc>
                <a:spcPct val="100000"/>
              </a:lnSpc>
              <a:spcBef>
                <a:spcPts val="0"/>
              </a:spcBef>
              <a:spcAft>
                <a:spcPts val="600"/>
              </a:spcAft>
              <a:buClr>
                <a:srgbClr val="00838B"/>
              </a:buClr>
              <a:buFont typeface="Arial" panose="020B0604020202020204" pitchFamily="34" charset="0"/>
              <a:buChar char="•"/>
            </a:pPr>
            <a:r>
              <a:rPr lang="en-US" sz="2400" kern="0" dirty="0">
                <a:solidFill>
                  <a:schemeClr val="tx1"/>
                </a:solidFill>
                <a:sym typeface="Century Gothic"/>
              </a:rPr>
              <a:t>In South Carolina, DAODAS administers SABG funds to the county authorities for implementation of prevention, treatment, and recovery services.</a:t>
            </a:r>
          </a:p>
        </p:txBody>
      </p:sp>
    </p:spTree>
    <p:extLst>
      <p:ext uri="{BB962C8B-B14F-4D97-AF65-F5344CB8AC3E}">
        <p14:creationId xmlns:p14="http://schemas.microsoft.com/office/powerpoint/2010/main" val="68049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5/6/2022</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12</a:t>
            </a:fld>
            <a:endParaRPr lang="en-US" dirty="0"/>
          </a:p>
        </p:txBody>
      </p:sp>
      <p:sp>
        <p:nvSpPr>
          <p:cNvPr id="4" name="Title 1"/>
          <p:cNvSpPr txBox="1">
            <a:spLocks/>
          </p:cNvSpPr>
          <p:nvPr/>
        </p:nvSpPr>
        <p:spPr>
          <a:xfrm>
            <a:off x="1079500" y="881066"/>
            <a:ext cx="10058400" cy="600075"/>
          </a:xfrm>
          <a:prstGeom prst="rect">
            <a:avLst/>
          </a:prstGeom>
        </p:spPr>
        <p:txBody>
          <a:bodyPr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3600" b="1" dirty="0">
              <a:solidFill>
                <a:srgbClr val="00838B"/>
              </a:solidFill>
            </a:endParaRPr>
          </a:p>
        </p:txBody>
      </p:sp>
      <p:sp>
        <p:nvSpPr>
          <p:cNvPr id="5" name="Text Placeholder 4"/>
          <p:cNvSpPr txBox="1">
            <a:spLocks/>
          </p:cNvSpPr>
          <p:nvPr/>
        </p:nvSpPr>
        <p:spPr>
          <a:xfrm>
            <a:off x="1181100" y="1652591"/>
            <a:ext cx="10058400" cy="4459287"/>
          </a:xfrm>
          <a:prstGeom prst="rect">
            <a:avLst/>
          </a:prstGeom>
        </p:spPr>
        <p:txBody>
          <a:bodyPr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7" name="Rectangle 6"/>
          <p:cNvSpPr/>
          <p:nvPr/>
        </p:nvSpPr>
        <p:spPr>
          <a:xfrm>
            <a:off x="346229" y="1279092"/>
            <a:ext cx="11482247" cy="4832092"/>
          </a:xfrm>
          <a:prstGeom prst="rect">
            <a:avLst/>
          </a:prstGeom>
        </p:spPr>
        <p:txBody>
          <a:bodyPr wrap="square" anchor="t">
            <a:spAutoFit/>
          </a:bodyPr>
          <a:lstStyle/>
          <a:p>
            <a:pPr>
              <a:spcAft>
                <a:spcPts val="600"/>
              </a:spcAft>
            </a:pPr>
            <a:r>
              <a:rPr lang="en-US" sz="2400" dirty="0"/>
              <a:t>By using the SPF model,  South Carolina has identified the following priority areas to address throughout the state utilizing the SABG primary prevention funding:</a:t>
            </a:r>
            <a:endParaRPr lang="en-US" sz="2400" dirty="0">
              <a:cs typeface="Calibri"/>
            </a:endParaRPr>
          </a:p>
          <a:p>
            <a:pPr marL="742950" lvl="1" indent="-285750">
              <a:buFont typeface="Arial" panose="020B0604020202020204" pitchFamily="34" charset="0"/>
              <a:buChar char="•"/>
            </a:pPr>
            <a:r>
              <a:rPr lang="en-US" sz="2400" dirty="0"/>
              <a:t>Reducing underage alcohol use and the consequences of use;</a:t>
            </a:r>
            <a:endParaRPr lang="en-US" sz="2400" dirty="0">
              <a:cs typeface="Calibri"/>
            </a:endParaRPr>
          </a:p>
          <a:p>
            <a:pPr marL="742950" lvl="1" indent="-285750">
              <a:buFont typeface="Arial" panose="020B0604020202020204" pitchFamily="34" charset="0"/>
              <a:buChar char="•"/>
            </a:pPr>
            <a:r>
              <a:rPr lang="en-US" sz="2400" dirty="0"/>
              <a:t>Reducing alcohol-related car crashes (including youth crashes);</a:t>
            </a:r>
            <a:endParaRPr lang="en-US" sz="2400" dirty="0">
              <a:cs typeface="Calibri"/>
            </a:endParaRPr>
          </a:p>
          <a:p>
            <a:pPr marL="742950" lvl="1" indent="-285750">
              <a:buFont typeface="Arial" panose="020B0604020202020204" pitchFamily="34" charset="0"/>
              <a:buChar char="•"/>
            </a:pPr>
            <a:r>
              <a:rPr lang="en-US" sz="2400" dirty="0"/>
              <a:t>Reducing youth tobacco use (including smokeless tobacco use);</a:t>
            </a:r>
            <a:endParaRPr lang="en-US" sz="2400" dirty="0">
              <a:cs typeface="Calibri"/>
            </a:endParaRPr>
          </a:p>
          <a:p>
            <a:pPr marL="742950" lvl="1" indent="-285750">
              <a:spcAft>
                <a:spcPts val="1800"/>
              </a:spcAft>
              <a:buFont typeface="Arial" panose="020B0604020202020204" pitchFamily="34" charset="0"/>
              <a:buChar char="•"/>
            </a:pPr>
            <a:r>
              <a:rPr lang="en-US" sz="2400" dirty="0"/>
              <a:t>Preventing substance abuse and improving the well-being of youth and families in South Carolina.</a:t>
            </a:r>
            <a:endParaRPr lang="en-US" sz="2400" dirty="0">
              <a:cs typeface="Calibri"/>
            </a:endParaRPr>
          </a:p>
          <a:p>
            <a:pPr>
              <a:spcAft>
                <a:spcPts val="1800"/>
              </a:spcAft>
            </a:pPr>
            <a:r>
              <a:rPr lang="en-US" sz="2400" dirty="0"/>
              <a:t>South Carolina uses data collected by the State Epidemiological Outcomes Workgroup (SEOW) to inform the selection of prevention strategies to address the state priorities.  DAODAS promotes the use of evidence-based programs, policies, and practices by its local providers to address substance use consumption patterns, consequences of use, and risk and protective factors at the local provider level. </a:t>
            </a:r>
            <a:endParaRPr lang="en-US" sz="2400" dirty="0">
              <a:cs typeface="Calibri"/>
            </a:endParaRPr>
          </a:p>
        </p:txBody>
      </p:sp>
      <p:sp>
        <p:nvSpPr>
          <p:cNvPr id="8" name="Rectangle 7"/>
          <p:cNvSpPr/>
          <p:nvPr/>
        </p:nvSpPr>
        <p:spPr>
          <a:xfrm>
            <a:off x="346230" y="694316"/>
            <a:ext cx="11176986" cy="584775"/>
          </a:xfrm>
          <a:prstGeom prst="rect">
            <a:avLst/>
          </a:prstGeom>
        </p:spPr>
        <p:txBody>
          <a:bodyPr wrap="square" anchor="t">
            <a:spAutoFit/>
          </a:bodyPr>
          <a:lstStyle/>
          <a:p>
            <a:pPr algn="ctr"/>
            <a:r>
              <a:rPr lang="en-US" sz="3200" b="1" dirty="0">
                <a:solidFill>
                  <a:schemeClr val="accent1"/>
                </a:solidFill>
                <a:latin typeface="+mj-lt"/>
              </a:rPr>
              <a:t>Priorities to Address: Primary Prevention Set-Aside</a:t>
            </a:r>
            <a:endParaRPr lang="en-US" sz="3200" b="1" dirty="0">
              <a:solidFill>
                <a:schemeClr val="accent1"/>
              </a:solidFill>
              <a:latin typeface="+mj-lt"/>
              <a:cs typeface="Calibri Light"/>
            </a:endParaRPr>
          </a:p>
        </p:txBody>
      </p:sp>
      <p:pic>
        <p:nvPicPr>
          <p:cNvPr id="9" name="Picture 8">
            <a:extLst>
              <a:ext uri="{FF2B5EF4-FFF2-40B4-BE49-F238E27FC236}">
                <a16:creationId xmlns:a16="http://schemas.microsoft.com/office/drawing/2014/main" id="{1307CA1D-ED2A-4418-8AC0-39885C24AECA}"/>
              </a:ext>
            </a:extLst>
          </p:cNvPr>
          <p:cNvPicPr>
            <a:picLocks noChangeAspect="1"/>
          </p:cNvPicPr>
          <p:nvPr/>
        </p:nvPicPr>
        <p:blipFill>
          <a:blip r:embed="rId3"/>
          <a:stretch>
            <a:fillRect/>
          </a:stretch>
        </p:blipFill>
        <p:spPr>
          <a:xfrm>
            <a:off x="10869665" y="5205409"/>
            <a:ext cx="1328646" cy="1127799"/>
          </a:xfrm>
          <a:prstGeom prst="rect">
            <a:avLst/>
          </a:prstGeom>
        </p:spPr>
      </p:pic>
    </p:spTree>
    <p:extLst>
      <p:ext uri="{BB962C8B-B14F-4D97-AF65-F5344CB8AC3E}">
        <p14:creationId xmlns:p14="http://schemas.microsoft.com/office/powerpoint/2010/main" val="83891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13</a:t>
            </a:fld>
            <a:endParaRPr lang="en-US" dirty="0"/>
          </a:p>
        </p:txBody>
      </p:sp>
      <p:sp>
        <p:nvSpPr>
          <p:cNvPr id="7" name="Title 1"/>
          <p:cNvSpPr txBox="1">
            <a:spLocks/>
          </p:cNvSpPr>
          <p:nvPr/>
        </p:nvSpPr>
        <p:spPr>
          <a:xfrm>
            <a:off x="457200" y="914399"/>
            <a:ext cx="11247120" cy="9144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DAODAS Annual Funding &amp; Compliance Contracts </a:t>
            </a:r>
            <a:br>
              <a:rPr lang="en-US" sz="3000" b="1" dirty="0">
                <a:solidFill>
                  <a:srgbClr val="00838B"/>
                </a:solidFill>
                <a:latin typeface="+mn-lt"/>
              </a:rPr>
            </a:br>
            <a:r>
              <a:rPr lang="en-US" sz="3000" b="1" dirty="0">
                <a:solidFill>
                  <a:srgbClr val="00838B"/>
                </a:solidFill>
                <a:latin typeface="+mn-lt"/>
              </a:rPr>
              <a:t>With County Authorities</a:t>
            </a:r>
          </a:p>
        </p:txBody>
      </p:sp>
      <p:sp>
        <p:nvSpPr>
          <p:cNvPr id="8" name="Content Placeholder 4"/>
          <p:cNvSpPr>
            <a:spLocks noGrp="1"/>
          </p:cNvSpPr>
          <p:nvPr>
            <p:ph idx="1"/>
          </p:nvPr>
        </p:nvSpPr>
        <p:spPr>
          <a:xfrm>
            <a:off x="457200" y="2103121"/>
            <a:ext cx="11247120" cy="3074936"/>
          </a:xfrm>
        </p:spPr>
        <p:txBody>
          <a:bodyPr/>
          <a:lstStyle/>
          <a:p>
            <a:pPr marL="114300" lvl="0" indent="0">
              <a:lnSpc>
                <a:spcPct val="100000"/>
              </a:lnSpc>
              <a:spcBef>
                <a:spcPts val="0"/>
              </a:spcBef>
              <a:spcAft>
                <a:spcPts val="1200"/>
              </a:spcAft>
              <a:buClr>
                <a:srgbClr val="00C6BB"/>
              </a:buClr>
              <a:buSzPts val="1800"/>
              <a:buNone/>
            </a:pPr>
            <a:r>
              <a:rPr lang="en-US" sz="2400" kern="0" dirty="0">
                <a:solidFill>
                  <a:schemeClr val="tx1"/>
                </a:solidFill>
                <a:sym typeface="Century Gothic"/>
              </a:rPr>
              <a:t>The annual contracts:</a:t>
            </a:r>
          </a:p>
          <a:p>
            <a:pPr marL="457200" lvl="1" indent="-228600">
              <a:lnSpc>
                <a:spcPct val="100000"/>
              </a:lnSpc>
              <a:spcBef>
                <a:spcPts val="0"/>
              </a:spcBef>
              <a:spcAft>
                <a:spcPts val="1200"/>
              </a:spcAft>
              <a:buClr>
                <a:srgbClr val="00838B"/>
              </a:buClr>
              <a:buSzPct val="100000"/>
              <a:buFont typeface="Arial" panose="020B0604020202020204" pitchFamily="34" charset="0"/>
              <a:buChar char="•"/>
            </a:pPr>
            <a:r>
              <a:rPr lang="en-US" sz="2400" kern="0" dirty="0">
                <a:solidFill>
                  <a:schemeClr val="tx1"/>
                </a:solidFill>
                <a:sym typeface="Century Gothic"/>
              </a:rPr>
              <a:t>Convey to the sub-grantees all of the federal SABG terms, conditions, assurances, funding agreements, and certifications.</a:t>
            </a:r>
          </a:p>
          <a:p>
            <a:pPr marL="457200" lvl="1" indent="-228600">
              <a:lnSpc>
                <a:spcPct val="100000"/>
              </a:lnSpc>
              <a:spcBef>
                <a:spcPts val="0"/>
              </a:spcBef>
              <a:spcAft>
                <a:spcPts val="1200"/>
              </a:spcAft>
              <a:buClr>
                <a:srgbClr val="00838B"/>
              </a:buClr>
              <a:buSzPct val="100000"/>
              <a:buFont typeface="Arial" panose="020B0604020202020204" pitchFamily="34" charset="0"/>
              <a:buChar char="•"/>
            </a:pPr>
            <a:r>
              <a:rPr lang="en-US" sz="2400" kern="0" dirty="0">
                <a:solidFill>
                  <a:schemeClr val="tx1"/>
                </a:solidFill>
                <a:sym typeface="Century Gothic"/>
              </a:rPr>
              <a:t>Provide all key partners with information necessary to maintain compliance with federal statutes associated with the federal SABG.</a:t>
            </a:r>
          </a:p>
          <a:p>
            <a:pPr marL="457200" lvl="1" indent="-228600">
              <a:lnSpc>
                <a:spcPct val="100000"/>
              </a:lnSpc>
              <a:spcBef>
                <a:spcPts val="0"/>
              </a:spcBef>
              <a:spcAft>
                <a:spcPts val="0"/>
              </a:spcAft>
              <a:buClr>
                <a:srgbClr val="00838B"/>
              </a:buClr>
              <a:buSzPct val="100000"/>
              <a:buFont typeface="Arial" panose="020B0604020202020204" pitchFamily="34" charset="0"/>
              <a:buChar char="•"/>
            </a:pPr>
            <a:r>
              <a:rPr lang="en-US" sz="2400" kern="0" dirty="0">
                <a:solidFill>
                  <a:schemeClr val="tx1"/>
                </a:solidFill>
                <a:sym typeface="Century Gothic"/>
              </a:rPr>
              <a:t>Outline relevant changes to federal requirements, while also highlighting identified state requirements.</a:t>
            </a:r>
            <a:endParaRPr lang="en-US" sz="2400" dirty="0">
              <a:solidFill>
                <a:schemeClr val="tx1"/>
              </a:solidFill>
            </a:endParaRPr>
          </a:p>
        </p:txBody>
      </p:sp>
    </p:spTree>
    <p:extLst>
      <p:ext uri="{BB962C8B-B14F-4D97-AF65-F5344CB8AC3E}">
        <p14:creationId xmlns:p14="http://schemas.microsoft.com/office/powerpoint/2010/main" val="276088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941493"/>
            <a:ext cx="11151985" cy="4975014"/>
          </a:xfrm>
        </p:spPr>
        <p:txBody>
          <a:bodyPr/>
          <a:lstStyle/>
          <a:p>
            <a:pPr algn="ctr"/>
            <a:r>
              <a:rPr lang="en-US" b="1" dirty="0"/>
              <a:t>SAPT BG Primary Prevention Set Aside Formula</a:t>
            </a:r>
          </a:p>
          <a:p>
            <a:r>
              <a:rPr lang="en-US" dirty="0"/>
              <a:t>No major changes for FY23 (implementing final formula with no modifications)- updating using 2020 Census data</a:t>
            </a:r>
          </a:p>
          <a:p>
            <a:r>
              <a:rPr lang="en-US" dirty="0"/>
              <a:t>Highlights:</a:t>
            </a:r>
          </a:p>
          <a:p>
            <a:r>
              <a:rPr lang="en-US" dirty="0"/>
              <a:t> A standard formula for the distribution of the SABG primary prevention set-aside funding and State funding allocated to prevention. The formula was adopted by DAODAS in July 2013 and went into effect with state Fiscal Year 2014 (FY14). The formula was updated in FY20.</a:t>
            </a:r>
          </a:p>
          <a:p>
            <a:r>
              <a:rPr lang="en-US" dirty="0"/>
              <a:t>The adopted allocation method was developed by DAODAS with input from BHSA to achieve a base funding amount for each county, along with a population-adjusted figure to ensure that prevention services are provided equitably across the state. </a:t>
            </a:r>
          </a:p>
          <a:p>
            <a:r>
              <a:rPr lang="en-US" b="1" i="1" dirty="0">
                <a:solidFill>
                  <a:schemeClr val="tx1"/>
                </a:solidFill>
              </a:rPr>
              <a:t>The state will provide SABG primary prevention set-aside dollars and State funds allocated to prevention solely based on the funding formula that can be replicated and articulated across all county authorities. </a:t>
            </a:r>
          </a:p>
        </p:txBody>
      </p:sp>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14</a:t>
            </a:fld>
            <a:endParaRPr lang="en-US" dirty="0"/>
          </a:p>
        </p:txBody>
      </p:sp>
    </p:spTree>
    <p:extLst>
      <p:ext uri="{BB962C8B-B14F-4D97-AF65-F5344CB8AC3E}">
        <p14:creationId xmlns:p14="http://schemas.microsoft.com/office/powerpoint/2010/main" val="14038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812800"/>
            <a:ext cx="11287760" cy="5476488"/>
          </a:xfrm>
        </p:spPr>
        <p:txBody>
          <a:bodyPr/>
          <a:lstStyle/>
          <a:p>
            <a:pPr algn="ctr"/>
            <a:r>
              <a:rPr lang="en-US" b="1" dirty="0"/>
              <a:t>SAPT BG Primary Prevention Set Aside Formula</a:t>
            </a:r>
          </a:p>
          <a:p>
            <a:r>
              <a:rPr lang="en-US" sz="1600" b="1" dirty="0"/>
              <a:t>FY14 Formula </a:t>
            </a:r>
            <a:endParaRPr lang="en-US" sz="1600" dirty="0"/>
          </a:p>
          <a:p>
            <a:r>
              <a:rPr lang="en-US" sz="1600" dirty="0"/>
              <a:t>1. The “floor” was $40,000 for each county authority. </a:t>
            </a:r>
          </a:p>
          <a:p>
            <a:r>
              <a:rPr lang="en-US" sz="1600" dirty="0"/>
              <a:t>2. County authorities that serve more than one county receive a “bump” of $10,000 per county. </a:t>
            </a:r>
          </a:p>
          <a:p>
            <a:r>
              <a:rPr lang="en-US" sz="1600" dirty="0"/>
              <a:t>3. Population adjustments range from $4,856 to $158,039. </a:t>
            </a:r>
          </a:p>
          <a:p>
            <a:r>
              <a:rPr lang="en-US" sz="1600" dirty="0"/>
              <a:t>4. Additional funds – which will be used for performance bonuses in future years –were allocated proportionally in FY14 to minimize the impact to agencies that lost 10% or more of county prevention funding. </a:t>
            </a:r>
          </a:p>
          <a:p>
            <a:r>
              <a:rPr lang="en-US" sz="1600" b="1" dirty="0"/>
              <a:t>FY20 Formula </a:t>
            </a:r>
            <a:endParaRPr lang="en-US" sz="1600" dirty="0"/>
          </a:p>
          <a:p>
            <a:r>
              <a:rPr lang="en-US" sz="1600" dirty="0"/>
              <a:t>1. The “floor” (base) will be </a:t>
            </a:r>
            <a:r>
              <a:rPr lang="en-US" sz="1600" b="1" dirty="0">
                <a:solidFill>
                  <a:schemeClr val="tx1"/>
                </a:solidFill>
              </a:rPr>
              <a:t>$60,000 </a:t>
            </a:r>
            <a:r>
              <a:rPr lang="en-US" sz="1600" dirty="0">
                <a:solidFill>
                  <a:schemeClr val="tx1"/>
                </a:solidFill>
              </a:rPr>
              <a:t>for each county authority. </a:t>
            </a:r>
          </a:p>
          <a:p>
            <a:r>
              <a:rPr lang="en-US" sz="1600" dirty="0">
                <a:solidFill>
                  <a:schemeClr val="tx1"/>
                </a:solidFill>
              </a:rPr>
              <a:t>2. County authorities that serve more than one county receive an additional </a:t>
            </a:r>
            <a:r>
              <a:rPr lang="en-US" sz="1600" b="1" dirty="0">
                <a:solidFill>
                  <a:schemeClr val="tx1"/>
                </a:solidFill>
              </a:rPr>
              <a:t>$15,000 per county</a:t>
            </a:r>
            <a:r>
              <a:rPr lang="en-US" sz="1600" dirty="0">
                <a:solidFill>
                  <a:schemeClr val="tx1"/>
                </a:solidFill>
              </a:rPr>
              <a:t>. </a:t>
            </a:r>
          </a:p>
          <a:p>
            <a:r>
              <a:rPr lang="en-US" sz="1600" dirty="0">
                <a:solidFill>
                  <a:schemeClr val="tx1"/>
                </a:solidFill>
              </a:rPr>
              <a:t>3. Revised population-based estimates for July 1, 2018, were set by the U.S. Census Bureau on April 18, 2019. The percentages did not change from Fiscal Year 2013. These range from 0.42% to 13.98%. The funding range changed from </a:t>
            </a:r>
            <a:r>
              <a:rPr lang="en-US" sz="1600" b="1" dirty="0">
                <a:solidFill>
                  <a:schemeClr val="tx1"/>
                </a:solidFill>
              </a:rPr>
              <a:t>$6,300 to $209,700 </a:t>
            </a:r>
            <a:r>
              <a:rPr lang="en-US" sz="1600" dirty="0">
                <a:solidFill>
                  <a:schemeClr val="tx1"/>
                </a:solidFill>
              </a:rPr>
              <a:t>due to an increase in the funding allotted to this part of the funding formula and the population estimates. (</a:t>
            </a:r>
            <a:r>
              <a:rPr lang="en-US" sz="1600" u="sng" dirty="0">
                <a:solidFill>
                  <a:schemeClr val="tx1"/>
                </a:solidFill>
              </a:rPr>
              <a:t>https://www.census.gov/quickfacts/fact/table/US/PST045218</a:t>
            </a:r>
            <a:r>
              <a:rPr lang="en-US" sz="1600" dirty="0">
                <a:solidFill>
                  <a:schemeClr val="tx1"/>
                </a:solidFill>
              </a:rPr>
              <a:t>) </a:t>
            </a:r>
            <a:r>
              <a:rPr lang="en-US" sz="1600" b="1" dirty="0">
                <a:solidFill>
                  <a:schemeClr val="tx1"/>
                </a:solidFill>
              </a:rPr>
              <a:t>At a minimum, population adjustments will be revised every five years. </a:t>
            </a:r>
          </a:p>
          <a:p>
            <a:endParaRPr lang="en-US" dirty="0"/>
          </a:p>
        </p:txBody>
      </p:sp>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15</a:t>
            </a:fld>
            <a:endParaRPr lang="en-US" dirty="0"/>
          </a:p>
        </p:txBody>
      </p:sp>
    </p:spTree>
    <p:extLst>
      <p:ext uri="{BB962C8B-B14F-4D97-AF65-F5344CB8AC3E}">
        <p14:creationId xmlns:p14="http://schemas.microsoft.com/office/powerpoint/2010/main" val="37237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02640"/>
            <a:ext cx="11379200" cy="5382571"/>
          </a:xfrm>
        </p:spPr>
        <p:txBody>
          <a:bodyPr/>
          <a:lstStyle/>
          <a:p>
            <a:pPr algn="ctr"/>
            <a:r>
              <a:rPr lang="en-US" sz="1800" b="1" dirty="0"/>
              <a:t>SAPT BG Primary Prevention Set Aside Formula</a:t>
            </a:r>
          </a:p>
          <a:p>
            <a:r>
              <a:rPr lang="en-US" sz="1800" b="1" dirty="0"/>
              <a:t>Central Tenets </a:t>
            </a:r>
            <a:endParaRPr lang="en-US" sz="1800" dirty="0"/>
          </a:p>
          <a:p>
            <a:r>
              <a:rPr lang="en-US" sz="1800" dirty="0"/>
              <a:t>Certain statewide or state-level commitments are funded “off the top.” This did not change from the previous formula. These include: </a:t>
            </a:r>
          </a:p>
          <a:p>
            <a:r>
              <a:rPr lang="en-US" sz="1800" dirty="0"/>
              <a:t>1. Alcohol Enforcement Teams, which are funded at $35,000, $40,000, or $50,000, based on the population of the judicial circuit (divided into three tiers); and </a:t>
            </a:r>
          </a:p>
          <a:p>
            <a:r>
              <a:rPr lang="en-US" sz="1800" dirty="0">
                <a:solidFill>
                  <a:schemeClr val="tx1"/>
                </a:solidFill>
              </a:rPr>
              <a:t>2. DAODAS prevention-related contracts, operations, provision of prevention materials statewide (such as PREP materials), and personnel. </a:t>
            </a:r>
          </a:p>
          <a:p>
            <a:r>
              <a:rPr lang="en-US" sz="1800" dirty="0">
                <a:solidFill>
                  <a:schemeClr val="tx1"/>
                </a:solidFill>
              </a:rPr>
              <a:t>In addition, state base prevention funding has been reallocated, and each county authority will receive $1,800 per county in base funding. (Slight increase from $1,500 per county from previous year-due to final adjustment of formula) </a:t>
            </a:r>
          </a:p>
          <a:p>
            <a:r>
              <a:rPr lang="en-US" sz="1800" dirty="0">
                <a:solidFill>
                  <a:schemeClr val="tx1"/>
                </a:solidFill>
              </a:rPr>
              <a:t>In future years, county authorities may request supply/material and training costs in their submitted County Plans, and DAODAS will consider one-time funding for these items if funds are available to allocate and spend from a previous SABG award. Funding requests related to personnel will not be considered unless new federal or state resources are made available to DAODAS. If there are increases to the federal SABG award in the future, DAODAS will make adjustments to allocated amounts based on the elements set forth in the funding formula</a:t>
            </a:r>
            <a:r>
              <a:rPr lang="en-US" sz="1800" b="1" dirty="0">
                <a:solidFill>
                  <a:srgbClr val="FF0000"/>
                </a:solidFill>
              </a:rPr>
              <a:t>. </a:t>
            </a:r>
          </a:p>
        </p:txBody>
      </p:sp>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16</a:t>
            </a:fld>
            <a:endParaRPr lang="en-US" dirty="0"/>
          </a:p>
        </p:txBody>
      </p:sp>
    </p:spTree>
    <p:extLst>
      <p:ext uri="{BB962C8B-B14F-4D97-AF65-F5344CB8AC3E}">
        <p14:creationId xmlns:p14="http://schemas.microsoft.com/office/powerpoint/2010/main" val="396700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603CFE2-6808-441C-9629-37AD0E146C29}" type="datetime1">
              <a:rPr lang="en-US" smtClean="0"/>
              <a:t>5/6/2022</a:t>
            </a:fld>
            <a:endParaRPr lang="en-US" dirty="0"/>
          </a:p>
        </p:txBody>
      </p:sp>
      <p:sp>
        <p:nvSpPr>
          <p:cNvPr id="7" name="Title 1"/>
          <p:cNvSpPr txBox="1">
            <a:spLocks/>
          </p:cNvSpPr>
          <p:nvPr/>
        </p:nvSpPr>
        <p:spPr>
          <a:xfrm>
            <a:off x="1079500" y="780230"/>
            <a:ext cx="10058400" cy="60873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b="1" dirty="0">
                <a:solidFill>
                  <a:schemeClr val="tx1"/>
                </a:solidFill>
              </a:rPr>
              <a:t>Block Grant Goals</a:t>
            </a:r>
            <a:endParaRPr lang="en-US" sz="3000" b="1" dirty="0">
              <a:solidFill>
                <a:schemeClr val="tx1"/>
              </a:solidFill>
            </a:endParaRPr>
          </a:p>
        </p:txBody>
      </p:sp>
      <p:sp>
        <p:nvSpPr>
          <p:cNvPr id="8" name="Content Placeholder 4"/>
          <p:cNvSpPr>
            <a:spLocks noGrp="1"/>
          </p:cNvSpPr>
          <p:nvPr>
            <p:ph idx="1"/>
          </p:nvPr>
        </p:nvSpPr>
        <p:spPr>
          <a:xfrm>
            <a:off x="640080" y="1388965"/>
            <a:ext cx="10982960" cy="4944779"/>
          </a:xfrm>
        </p:spPr>
        <p:txBody>
          <a:bodyPr/>
          <a:lstStyle/>
          <a:p>
            <a:r>
              <a:rPr lang="en-US" sz="2800" b="1" dirty="0"/>
              <a:t>Goal:</a:t>
            </a:r>
            <a:r>
              <a:rPr lang="en-US" sz="2800" dirty="0"/>
              <a:t> To reduce underage alcohol use in South Carolina.</a:t>
            </a:r>
          </a:p>
          <a:p>
            <a:r>
              <a:rPr lang="en-US" sz="2800" b="1" dirty="0"/>
              <a:t>Objectives:</a:t>
            </a:r>
            <a:endParaRPr lang="en-US" sz="2800" dirty="0"/>
          </a:p>
          <a:p>
            <a:r>
              <a:rPr lang="en-US" sz="2800" dirty="0"/>
              <a:t>Decrease past month alcohol use (30-day use) among South Carolina high school students to 22% or less (measured by the YRBS-odd years) </a:t>
            </a:r>
          </a:p>
          <a:p>
            <a:r>
              <a:rPr lang="en-US" sz="2800" dirty="0"/>
              <a:t>Decrease past month alcohol use (30-day use) among South Carolina high school students to 10% or less (measured by the SC Communities that Care (CTC) Survey-even years)</a:t>
            </a:r>
          </a:p>
          <a:p>
            <a:r>
              <a:rPr lang="en-US" sz="2800" dirty="0"/>
              <a:t>Decrease retail access to alcohol (underage alcohol buy rate) for the state of South Carolina to 10% or less (measured by AET statewide data)</a:t>
            </a:r>
          </a:p>
          <a:p>
            <a:r>
              <a:rPr lang="en-US" b="1" dirty="0">
                <a:solidFill>
                  <a:schemeClr val="tx1"/>
                </a:solidFill>
              </a:rPr>
              <a:t>FY 22-23 Application</a:t>
            </a:r>
          </a:p>
        </p:txBody>
      </p:sp>
    </p:spTree>
    <p:extLst>
      <p:ext uri="{BB962C8B-B14F-4D97-AF65-F5344CB8AC3E}">
        <p14:creationId xmlns:p14="http://schemas.microsoft.com/office/powerpoint/2010/main" val="283552446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DBEE81-37A8-4D99-A70B-D1ACD773315A}"/>
              </a:ext>
            </a:extLst>
          </p:cNvPr>
          <p:cNvSpPr>
            <a:spLocks noGrp="1"/>
          </p:cNvSpPr>
          <p:nvPr>
            <p:ph idx="1"/>
          </p:nvPr>
        </p:nvSpPr>
        <p:spPr>
          <a:xfrm>
            <a:off x="487681" y="1168400"/>
            <a:ext cx="10668000" cy="4700694"/>
          </a:xfrm>
        </p:spPr>
        <p:txBody>
          <a:bodyPr/>
          <a:lstStyle/>
          <a:p>
            <a:r>
              <a:rPr lang="en-US" sz="2400" b="1" dirty="0"/>
              <a:t>Strategies to Obtain Objectives: </a:t>
            </a:r>
          </a:p>
          <a:p>
            <a:r>
              <a:rPr lang="en-US" dirty="0"/>
              <a:t>County prevention providers in South Carolina will provide information to youth and adults in South Carolina about the dangers, laws, consequences and harmfulness of underage alcohol use through the dissemination of information.</a:t>
            </a:r>
          </a:p>
          <a:p>
            <a:r>
              <a:rPr lang="en-US" dirty="0"/>
              <a:t>County prevention providers in South Carolina will work in collaboration with local law enforcement through the South Carolina Alcohol Enforcement Teams (AET) program. The  AETs will focus on  environmental prevention activities to  reduce youth access to  alcohol through both social and  retail   sources. Specific environmental prevention activities could include alcohol compliance checks, merchant education, controlled part dispersals and party prevention and shoulder taps.</a:t>
            </a:r>
          </a:p>
          <a:p>
            <a:r>
              <a:rPr lang="en-US" dirty="0"/>
              <a:t>County prevention providers will work in collaboration with community coalitions will work to create and/or revise local policies that may positively impact underage drinking.</a:t>
            </a:r>
          </a:p>
          <a:p>
            <a:r>
              <a:rPr lang="en-US" dirty="0"/>
              <a:t>Training will be provided to all key stakeholders on evidence-based practices to reduce underage drinking.</a:t>
            </a:r>
          </a:p>
        </p:txBody>
      </p:sp>
      <p:sp>
        <p:nvSpPr>
          <p:cNvPr id="3" name="Date Placeholder 2">
            <a:extLst>
              <a:ext uri="{FF2B5EF4-FFF2-40B4-BE49-F238E27FC236}">
                <a16:creationId xmlns:a16="http://schemas.microsoft.com/office/drawing/2014/main" id="{F9D74FEF-EEAF-4834-AED7-319AA275B540}"/>
              </a:ext>
            </a:extLst>
          </p:cNvPr>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a:extLst>
              <a:ext uri="{FF2B5EF4-FFF2-40B4-BE49-F238E27FC236}">
                <a16:creationId xmlns:a16="http://schemas.microsoft.com/office/drawing/2014/main" id="{C53FB935-9B6D-4333-ADC1-ADE186CDC2C8}"/>
              </a:ext>
            </a:extLst>
          </p:cNvPr>
          <p:cNvSpPr>
            <a:spLocks noGrp="1"/>
          </p:cNvSpPr>
          <p:nvPr>
            <p:ph type="sldNum" sz="quarter" idx="4"/>
          </p:nvPr>
        </p:nvSpPr>
        <p:spPr/>
        <p:txBody>
          <a:bodyPr/>
          <a:lstStyle/>
          <a:p>
            <a:fld id="{A339896C-E2EF-470F-BA91-85D676E592B3}" type="slidenum">
              <a:rPr lang="en-US" smtClean="0"/>
              <a:t>18</a:t>
            </a:fld>
            <a:endParaRPr lang="en-US" dirty="0"/>
          </a:p>
        </p:txBody>
      </p:sp>
    </p:spTree>
    <p:extLst>
      <p:ext uri="{BB962C8B-B14F-4D97-AF65-F5344CB8AC3E}">
        <p14:creationId xmlns:p14="http://schemas.microsoft.com/office/powerpoint/2010/main" val="181107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5373C-8DAE-425C-94B0-E6C07BA3BC14}"/>
              </a:ext>
            </a:extLst>
          </p:cNvPr>
          <p:cNvSpPr>
            <a:spLocks noGrp="1"/>
          </p:cNvSpPr>
          <p:nvPr>
            <p:ph idx="1"/>
          </p:nvPr>
        </p:nvSpPr>
        <p:spPr>
          <a:xfrm>
            <a:off x="867905" y="1899567"/>
            <a:ext cx="10612895" cy="3718913"/>
          </a:xfrm>
        </p:spPr>
        <p:txBody>
          <a:bodyPr/>
          <a:lstStyle/>
          <a:p>
            <a:r>
              <a:rPr lang="en-US" sz="2400" b="1" dirty="0"/>
              <a:t>Goal: </a:t>
            </a:r>
            <a:r>
              <a:rPr lang="en-US" sz="2400" dirty="0"/>
              <a:t>To reduce alcohol-related car crashes across South Carolina.</a:t>
            </a:r>
          </a:p>
          <a:p>
            <a:r>
              <a:rPr lang="en-US" sz="2400" b="1" dirty="0"/>
              <a:t>Objective:</a:t>
            </a:r>
            <a:endParaRPr lang="en-US" sz="2400" dirty="0"/>
          </a:p>
          <a:p>
            <a:r>
              <a:rPr lang="en-US" sz="2400" dirty="0"/>
              <a:t>Decrease the percentage of motor vehicle fatalities in which one or more drivers had a BAC of 0.08 or higher to 28% or less.</a:t>
            </a:r>
          </a:p>
          <a:p>
            <a:r>
              <a:rPr lang="en-US" sz="2400" b="1" dirty="0"/>
              <a:t>Strategies to Obtain Objective:  </a:t>
            </a:r>
            <a:r>
              <a:rPr lang="en-US" sz="2400" dirty="0"/>
              <a:t>Local prevention providers in South Carolina will disseminate information to driving-age youth and adults about the dangers, law, and consequences of impaired driving through presentation, health fairs, media campaigns, distribution of printed materials, newspaper articles, and other media outreach. </a:t>
            </a:r>
          </a:p>
          <a:p>
            <a:endParaRPr lang="en-US" sz="2400" dirty="0"/>
          </a:p>
          <a:p>
            <a:endParaRPr lang="en-US" dirty="0"/>
          </a:p>
        </p:txBody>
      </p:sp>
      <p:sp>
        <p:nvSpPr>
          <p:cNvPr id="3" name="Date Placeholder 2">
            <a:extLst>
              <a:ext uri="{FF2B5EF4-FFF2-40B4-BE49-F238E27FC236}">
                <a16:creationId xmlns:a16="http://schemas.microsoft.com/office/drawing/2014/main" id="{2A0B09E0-F786-4762-BAF3-5DC497619FA2}"/>
              </a:ext>
            </a:extLst>
          </p:cNvPr>
          <p:cNvSpPr>
            <a:spLocks noGrp="1"/>
          </p:cNvSpPr>
          <p:nvPr>
            <p:ph type="dt" sz="half" idx="2"/>
          </p:nvPr>
        </p:nvSpPr>
        <p:spPr/>
        <p:txBody>
          <a:bodyPr/>
          <a:lstStyle/>
          <a:p>
            <a:fld id="{63CB888A-206F-45AF-950E-B021DFB8B450}" type="datetime1">
              <a:rPr lang="en-US" smtClean="0"/>
              <a:t>5/6/2022</a:t>
            </a:fld>
            <a:endParaRPr lang="en-US" dirty="0"/>
          </a:p>
        </p:txBody>
      </p:sp>
      <p:sp>
        <p:nvSpPr>
          <p:cNvPr id="4" name="Rectangle 3">
            <a:extLst>
              <a:ext uri="{FF2B5EF4-FFF2-40B4-BE49-F238E27FC236}">
                <a16:creationId xmlns:a16="http://schemas.microsoft.com/office/drawing/2014/main" id="{0927BE06-C1AF-4F5A-BB89-30B69642F783}"/>
              </a:ext>
            </a:extLst>
          </p:cNvPr>
          <p:cNvSpPr/>
          <p:nvPr/>
        </p:nvSpPr>
        <p:spPr>
          <a:xfrm>
            <a:off x="1876215" y="1023583"/>
            <a:ext cx="7499780" cy="584775"/>
          </a:xfrm>
          <a:prstGeom prst="rect">
            <a:avLst/>
          </a:prstGeom>
        </p:spPr>
        <p:txBody>
          <a:bodyPr wrap="square">
            <a:spAutoFit/>
          </a:bodyPr>
          <a:lstStyle/>
          <a:p>
            <a:pPr algn="ctr"/>
            <a:r>
              <a:rPr lang="en-US" sz="3200" b="1" dirty="0">
                <a:latin typeface="+mj-lt"/>
              </a:rPr>
              <a:t>Block Grant Goals</a:t>
            </a:r>
          </a:p>
        </p:txBody>
      </p:sp>
      <p:sp>
        <p:nvSpPr>
          <p:cNvPr id="5" name="Rectangle 4">
            <a:extLst>
              <a:ext uri="{FF2B5EF4-FFF2-40B4-BE49-F238E27FC236}">
                <a16:creationId xmlns:a16="http://schemas.microsoft.com/office/drawing/2014/main" id="{6386BDC6-466A-4743-8C96-F6B069C504BB}"/>
              </a:ext>
            </a:extLst>
          </p:cNvPr>
          <p:cNvSpPr/>
          <p:nvPr/>
        </p:nvSpPr>
        <p:spPr>
          <a:xfrm>
            <a:off x="1135648" y="5799248"/>
            <a:ext cx="2143279" cy="369332"/>
          </a:xfrm>
          <a:prstGeom prst="rect">
            <a:avLst/>
          </a:prstGeom>
        </p:spPr>
        <p:txBody>
          <a:bodyPr wrap="none">
            <a:spAutoFit/>
          </a:bodyPr>
          <a:lstStyle/>
          <a:p>
            <a:r>
              <a:rPr lang="en-US" b="1" dirty="0"/>
              <a:t>FY 22-23 Application</a:t>
            </a:r>
          </a:p>
        </p:txBody>
      </p:sp>
    </p:spTree>
    <p:extLst>
      <p:ext uri="{BB962C8B-B14F-4D97-AF65-F5344CB8AC3E}">
        <p14:creationId xmlns:p14="http://schemas.microsoft.com/office/powerpoint/2010/main" val="35288657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5/6/2022</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2</a:t>
            </a:fld>
            <a:endParaRPr lang="en-US" dirty="0"/>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3600" b="1" dirty="0">
              <a:solidFill>
                <a:srgbClr val="00838B"/>
              </a:solidFill>
            </a:endParaRPr>
          </a:p>
        </p:txBody>
      </p:sp>
      <p:sp>
        <p:nvSpPr>
          <p:cNvPr id="5" name="Text Placeholder 4"/>
          <p:cNvSpPr txBox="1">
            <a:spLocks/>
          </p:cNvSpPr>
          <p:nvPr/>
        </p:nvSpPr>
        <p:spPr>
          <a:xfrm>
            <a:off x="1181100" y="1652591"/>
            <a:ext cx="10058400" cy="445928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solidFill>
                <a:schemeClr val="tx1"/>
              </a:solidFill>
            </a:endParaRPr>
          </a:p>
        </p:txBody>
      </p:sp>
      <p:cxnSp>
        <p:nvCxnSpPr>
          <p:cNvPr id="6" name="Straight Connector 5"/>
          <p:cNvCxnSpPr/>
          <p:nvPr/>
        </p:nvCxnSpPr>
        <p:spPr>
          <a:xfrm>
            <a:off x="1079500" y="2340456"/>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1424" y="2474153"/>
            <a:ext cx="11274552" cy="175432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38B"/>
                </a:solidFill>
                <a:effectLst/>
                <a:uLnTx/>
                <a:uFillTx/>
                <a:sym typeface="Century Gothic"/>
              </a:rPr>
              <a:t>S.C. Department of Alcohol</a:t>
            </a:r>
            <a:br>
              <a:rPr kumimoji="0" lang="en-US" sz="3600" b="1" i="0" u="none" strike="noStrike" kern="0" cap="none" spc="0" normalizeH="0" baseline="0" noProof="0" dirty="0">
                <a:ln>
                  <a:noFill/>
                </a:ln>
                <a:solidFill>
                  <a:srgbClr val="00838B"/>
                </a:solidFill>
                <a:effectLst/>
                <a:uLnTx/>
                <a:uFillTx/>
                <a:sym typeface="Century Gothic"/>
              </a:rPr>
            </a:br>
            <a:r>
              <a:rPr kumimoji="0" lang="en-US" sz="3600" b="1" i="0" u="none" strike="noStrike" kern="0" cap="none" spc="0" normalizeH="0" baseline="0" noProof="0" dirty="0">
                <a:ln>
                  <a:noFill/>
                </a:ln>
                <a:solidFill>
                  <a:srgbClr val="00838B"/>
                </a:solidFill>
                <a:effectLst/>
                <a:uLnTx/>
                <a:uFillTx/>
                <a:sym typeface="Century Gothic"/>
              </a:rPr>
              <a:t>and Other Drug Abuse Services (DAODAS)</a:t>
            </a:r>
            <a:br>
              <a:rPr kumimoji="0" lang="en-US" sz="3600" b="1" i="0" u="none" strike="noStrike" kern="0" cap="none" spc="0" normalizeH="0" baseline="0" noProof="0" dirty="0">
                <a:ln>
                  <a:noFill/>
                </a:ln>
                <a:solidFill>
                  <a:srgbClr val="00838B"/>
                </a:solidFill>
                <a:effectLst/>
                <a:uLnTx/>
                <a:uFillTx/>
                <a:sym typeface="Century Gothic"/>
              </a:rPr>
            </a:br>
            <a:r>
              <a:rPr kumimoji="0" lang="en-US" sz="3600" b="1" i="0" u="none" strike="noStrike" kern="0" cap="none" spc="0" normalizeH="0" baseline="0" noProof="0" dirty="0">
                <a:ln>
                  <a:noFill/>
                </a:ln>
                <a:solidFill>
                  <a:srgbClr val="00838B"/>
                </a:solidFill>
                <a:effectLst/>
                <a:uLnTx/>
                <a:uFillTx/>
                <a:sym typeface="Century Gothic"/>
              </a:rPr>
              <a:t>and the County Alcohol</a:t>
            </a:r>
            <a:r>
              <a:rPr kumimoji="0" lang="en-US" sz="3600" b="1" i="0" u="none" strike="noStrike" kern="0" cap="none" spc="0" normalizeH="0" noProof="0" dirty="0">
                <a:ln>
                  <a:noFill/>
                </a:ln>
                <a:solidFill>
                  <a:srgbClr val="00838B"/>
                </a:solidFill>
                <a:effectLst/>
                <a:uLnTx/>
                <a:uFillTx/>
                <a:sym typeface="Century Gothic"/>
              </a:rPr>
              <a:t> and Drug Abuse</a:t>
            </a:r>
            <a:r>
              <a:rPr kumimoji="0" lang="en-US" sz="3600" b="1" i="0" u="none" strike="noStrike" kern="0" cap="none" spc="0" normalizeH="0" baseline="0" noProof="0" dirty="0">
                <a:ln>
                  <a:noFill/>
                </a:ln>
                <a:solidFill>
                  <a:srgbClr val="00838B"/>
                </a:solidFill>
                <a:effectLst/>
                <a:uLnTx/>
                <a:uFillTx/>
                <a:sym typeface="Century Gothic"/>
              </a:rPr>
              <a:t> Authorities</a:t>
            </a:r>
            <a:endParaRPr kumimoji="0" lang="en-US" sz="3600" b="0" i="0" u="none" strike="noStrike" kern="0" cap="none" spc="0" normalizeH="0" baseline="0" noProof="0" dirty="0">
              <a:ln>
                <a:noFill/>
              </a:ln>
              <a:solidFill>
                <a:srgbClr val="00838B"/>
              </a:solidFill>
              <a:effectLst/>
              <a:uLnTx/>
              <a:uFillTx/>
            </a:endParaRPr>
          </a:p>
        </p:txBody>
      </p:sp>
      <p:cxnSp>
        <p:nvCxnSpPr>
          <p:cNvPr id="8" name="Straight Connector 7"/>
          <p:cNvCxnSpPr/>
          <p:nvPr/>
        </p:nvCxnSpPr>
        <p:spPr>
          <a:xfrm>
            <a:off x="1079500" y="4475889"/>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839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0CD6F4-5DDD-4135-8850-28D2511D5024}"/>
              </a:ext>
            </a:extLst>
          </p:cNvPr>
          <p:cNvSpPr>
            <a:spLocks noGrp="1"/>
          </p:cNvSpPr>
          <p:nvPr>
            <p:ph idx="1"/>
          </p:nvPr>
        </p:nvSpPr>
        <p:spPr>
          <a:xfrm>
            <a:off x="793820" y="1388965"/>
            <a:ext cx="10361861" cy="4579756"/>
          </a:xfrm>
        </p:spPr>
        <p:txBody>
          <a:bodyPr/>
          <a:lstStyle/>
          <a:p>
            <a:r>
              <a:rPr lang="en-US" b="1" dirty="0"/>
              <a:t>Goal: </a:t>
            </a:r>
            <a:r>
              <a:rPr lang="en-US" dirty="0"/>
              <a:t>To reduce tobacco/nicotine use among youth in South Carolina.</a:t>
            </a:r>
          </a:p>
          <a:p>
            <a:r>
              <a:rPr lang="en-US" b="1" dirty="0"/>
              <a:t>Objectives:</a:t>
            </a:r>
            <a:endParaRPr lang="en-US" dirty="0"/>
          </a:p>
          <a:p>
            <a:r>
              <a:rPr lang="en-US" dirty="0"/>
              <a:t>To reduce the state Retailer Violation Rate (RVR) to 8% or less.</a:t>
            </a:r>
          </a:p>
          <a:p>
            <a:r>
              <a:rPr lang="en-US" dirty="0"/>
              <a:t>Decrease  past-month (30-day use) tobacco use among South Carolina high school students to 27% or less as measured by the YRBS.</a:t>
            </a:r>
          </a:p>
          <a:p>
            <a:r>
              <a:rPr lang="en-US" dirty="0"/>
              <a:t>Decrease the retail access of tobacco products to youth to 5% or less in South Carolina. </a:t>
            </a:r>
          </a:p>
          <a:p>
            <a:r>
              <a:rPr lang="en-US" dirty="0"/>
              <a:t>Decrease past month tobacco use-cigarette (30-day use) among South Carolina high school students to 5% or less as measured by the SC Communities That Care (CTC) Survey.</a:t>
            </a:r>
          </a:p>
          <a:p>
            <a:r>
              <a:rPr lang="en-US" dirty="0"/>
              <a:t>Decrease past month tobacco use-smokeless (30-day use) among South Carolina high school students to 5% or less as measured by the SC Communities That Care (CTC) Survey.</a:t>
            </a:r>
          </a:p>
          <a:p>
            <a:r>
              <a:rPr lang="en-US" dirty="0"/>
              <a:t>Decrease past month tobacco use-vaping (30-day use) among South Carolina high school students to 10% or less as measured by the SC Communities That Care (CTC) Survey.</a:t>
            </a:r>
          </a:p>
          <a:p>
            <a:r>
              <a:rPr lang="en-US" b="1" dirty="0">
                <a:solidFill>
                  <a:schemeClr val="tx1"/>
                </a:solidFill>
              </a:rPr>
              <a:t>FY 22-23 Application</a:t>
            </a:r>
          </a:p>
          <a:p>
            <a:endParaRPr lang="en-US" dirty="0"/>
          </a:p>
        </p:txBody>
      </p:sp>
      <p:sp>
        <p:nvSpPr>
          <p:cNvPr id="3" name="Date Placeholder 2">
            <a:extLst>
              <a:ext uri="{FF2B5EF4-FFF2-40B4-BE49-F238E27FC236}">
                <a16:creationId xmlns:a16="http://schemas.microsoft.com/office/drawing/2014/main" id="{6A9AA2AB-B5CC-4F0F-BC53-414F6438FCED}"/>
              </a:ext>
            </a:extLst>
          </p:cNvPr>
          <p:cNvSpPr>
            <a:spLocks noGrp="1"/>
          </p:cNvSpPr>
          <p:nvPr>
            <p:ph type="dt" sz="half" idx="2"/>
          </p:nvPr>
        </p:nvSpPr>
        <p:spPr/>
        <p:txBody>
          <a:bodyPr/>
          <a:lstStyle/>
          <a:p>
            <a:fld id="{63CB888A-206F-45AF-950E-B021DFB8B450}" type="datetime1">
              <a:rPr lang="en-US" smtClean="0"/>
              <a:t>5/6/2022</a:t>
            </a:fld>
            <a:endParaRPr lang="en-US" dirty="0"/>
          </a:p>
        </p:txBody>
      </p:sp>
      <p:sp>
        <p:nvSpPr>
          <p:cNvPr id="4" name="Title 1">
            <a:extLst>
              <a:ext uri="{FF2B5EF4-FFF2-40B4-BE49-F238E27FC236}">
                <a16:creationId xmlns:a16="http://schemas.microsoft.com/office/drawing/2014/main" id="{7D6B1AAD-80E3-401C-A37B-B4C80A27A076}"/>
              </a:ext>
            </a:extLst>
          </p:cNvPr>
          <p:cNvSpPr txBox="1">
            <a:spLocks/>
          </p:cNvSpPr>
          <p:nvPr/>
        </p:nvSpPr>
        <p:spPr>
          <a:xfrm>
            <a:off x="1079500" y="780230"/>
            <a:ext cx="10058400" cy="60873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b="1" dirty="0">
                <a:solidFill>
                  <a:schemeClr val="tx1"/>
                </a:solidFill>
              </a:rPr>
              <a:t>Block Grant Goals</a:t>
            </a:r>
            <a:endParaRPr lang="en-US" sz="3000" b="1" dirty="0">
              <a:solidFill>
                <a:schemeClr val="tx1"/>
              </a:solidFill>
            </a:endParaRPr>
          </a:p>
        </p:txBody>
      </p:sp>
    </p:spTree>
    <p:extLst>
      <p:ext uri="{BB962C8B-B14F-4D97-AF65-F5344CB8AC3E}">
        <p14:creationId xmlns:p14="http://schemas.microsoft.com/office/powerpoint/2010/main" val="8313746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0C3071-E0F2-4B2D-8E30-F6A8C2E4CAE4}"/>
              </a:ext>
            </a:extLst>
          </p:cNvPr>
          <p:cNvSpPr>
            <a:spLocks noGrp="1"/>
          </p:cNvSpPr>
          <p:nvPr>
            <p:ph idx="1"/>
          </p:nvPr>
        </p:nvSpPr>
        <p:spPr>
          <a:xfrm>
            <a:off x="355600" y="833120"/>
            <a:ext cx="11379200" cy="5303520"/>
          </a:xfrm>
        </p:spPr>
        <p:txBody>
          <a:bodyPr/>
          <a:lstStyle/>
          <a:p>
            <a:r>
              <a:rPr lang="en-US" sz="1800" b="1" dirty="0"/>
              <a:t>Strategies to Obtain Objectives:</a:t>
            </a:r>
          </a:p>
          <a:p>
            <a:r>
              <a:rPr lang="en-US" sz="1800" dirty="0"/>
              <a:t>County prevention providers will provide information to youth and adults in South Carolina about the dangers, laws, consequences and harmfulness of underage tobacco/nicotine use through the dissemination of information.</a:t>
            </a:r>
          </a:p>
          <a:p>
            <a:r>
              <a:rPr lang="en-US" sz="1800" dirty="0"/>
              <a:t>County prevention providers in South Carolina will work in collaboration with local law enforcement to implement environmental prevention activities to reduce youth access to tobacco/nicotine through retails sources. Specific environmental prevention activities could include tobacco compliance checks and merchant education.</a:t>
            </a:r>
          </a:p>
          <a:p>
            <a:r>
              <a:rPr lang="en-US" sz="1800" dirty="0"/>
              <a:t>County prevention providers will work in collaboration with community coalitions to create and/or revise local policies that may positively impact youth tobacco/nicotine use.</a:t>
            </a:r>
          </a:p>
          <a:p>
            <a:r>
              <a:rPr lang="en-US" sz="1800" dirty="0"/>
              <a:t>Training will be provided to all key stakeholders on evidence-based practices to reduce youth tobacco/nicotine use.</a:t>
            </a:r>
          </a:p>
          <a:p>
            <a:r>
              <a:rPr lang="en-US" sz="1800" dirty="0"/>
              <a:t>Local prevention providers will continue to assist the State in implementing the annual Youth Access to Tobacco Study to measure the retailer violation rate (RVR) in South Carolina.</a:t>
            </a:r>
          </a:p>
          <a:p>
            <a:r>
              <a:rPr lang="en-US" sz="1800" dirty="0"/>
              <a:t>Local prevention providers will deliver the South Carolina Tobacco Education Program (TEP) for youth identified as having violated South Carolina law prohibiting youth under 18 from attempting to possess or purchase tobacco/nicotine products. The referral of   youth to this program can come from the courts, schools, parents/guardians, and/or from the youth themselves.</a:t>
            </a:r>
          </a:p>
        </p:txBody>
      </p:sp>
      <p:sp>
        <p:nvSpPr>
          <p:cNvPr id="3" name="Date Placeholder 2">
            <a:extLst>
              <a:ext uri="{FF2B5EF4-FFF2-40B4-BE49-F238E27FC236}">
                <a16:creationId xmlns:a16="http://schemas.microsoft.com/office/drawing/2014/main" id="{9C12F79B-669A-44E6-9978-73ABD664873B}"/>
              </a:ext>
            </a:extLst>
          </p:cNvPr>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a:extLst>
              <a:ext uri="{FF2B5EF4-FFF2-40B4-BE49-F238E27FC236}">
                <a16:creationId xmlns:a16="http://schemas.microsoft.com/office/drawing/2014/main" id="{E01C46D8-8574-4B4A-8D07-1319C25C60C0}"/>
              </a:ext>
            </a:extLst>
          </p:cNvPr>
          <p:cNvSpPr>
            <a:spLocks noGrp="1"/>
          </p:cNvSpPr>
          <p:nvPr>
            <p:ph type="sldNum" sz="quarter" idx="4"/>
          </p:nvPr>
        </p:nvSpPr>
        <p:spPr/>
        <p:txBody>
          <a:bodyPr/>
          <a:lstStyle/>
          <a:p>
            <a:fld id="{A339896C-E2EF-470F-BA91-85D676E592B3}" type="slidenum">
              <a:rPr lang="en-US" smtClean="0"/>
              <a:t>21</a:t>
            </a:fld>
            <a:endParaRPr lang="en-US" dirty="0"/>
          </a:p>
        </p:txBody>
      </p:sp>
    </p:spTree>
    <p:extLst>
      <p:ext uri="{BB962C8B-B14F-4D97-AF65-F5344CB8AC3E}">
        <p14:creationId xmlns:p14="http://schemas.microsoft.com/office/powerpoint/2010/main" val="123888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C15ECF-5868-463C-A4B5-A47494E69E7C}"/>
              </a:ext>
            </a:extLst>
          </p:cNvPr>
          <p:cNvSpPr>
            <a:spLocks noGrp="1"/>
          </p:cNvSpPr>
          <p:nvPr>
            <p:ph idx="1"/>
          </p:nvPr>
        </p:nvSpPr>
        <p:spPr>
          <a:xfrm>
            <a:off x="1079501" y="1499647"/>
            <a:ext cx="10076180" cy="4369447"/>
          </a:xfrm>
        </p:spPr>
        <p:txBody>
          <a:bodyPr/>
          <a:lstStyle/>
          <a:p>
            <a:r>
              <a:rPr lang="en-US" b="1" dirty="0"/>
              <a:t>Goal:</a:t>
            </a:r>
            <a:r>
              <a:rPr lang="en-US" dirty="0"/>
              <a:t> </a:t>
            </a:r>
          </a:p>
          <a:p>
            <a:r>
              <a:rPr lang="en-US" dirty="0"/>
              <a:t>To provide primary prevention programs and practices to prevent substance abuse and improve the well-being of youth and families in South Carolina.</a:t>
            </a:r>
          </a:p>
          <a:p>
            <a:r>
              <a:rPr lang="en-US" b="1" dirty="0"/>
              <a:t>Objectives:</a:t>
            </a:r>
          </a:p>
          <a:p>
            <a:r>
              <a:rPr lang="en-US" dirty="0"/>
              <a:t>95% or more of individuals participating in primary prevention educational programs will be served using evidence-based universal, selected and indicated programs.</a:t>
            </a:r>
          </a:p>
          <a:p>
            <a:r>
              <a:rPr lang="en-US" dirty="0"/>
              <a:t>To reduce the percentage of South Carolina high school students reporting the use of marijuana in the past 30 days to 17% or less. (Measured by YRBS in odd years)</a:t>
            </a:r>
          </a:p>
          <a:p>
            <a:r>
              <a:rPr lang="en-US" dirty="0"/>
              <a:t>To reduce the percentage of South Carolina high school students reporting they ever took a prescription pain medicine without a doctor's prescription or differently than how the doctor told them to use it to 15% or less. (Measured by YRBS in odd years)</a:t>
            </a:r>
          </a:p>
          <a:p>
            <a:endParaRPr lang="en-US" dirty="0"/>
          </a:p>
        </p:txBody>
      </p:sp>
      <p:sp>
        <p:nvSpPr>
          <p:cNvPr id="3" name="Date Placeholder 2">
            <a:extLst>
              <a:ext uri="{FF2B5EF4-FFF2-40B4-BE49-F238E27FC236}">
                <a16:creationId xmlns:a16="http://schemas.microsoft.com/office/drawing/2014/main" id="{0789D8F2-4F28-4D06-BD4F-C44099AEE6E9}"/>
              </a:ext>
            </a:extLst>
          </p:cNvPr>
          <p:cNvSpPr>
            <a:spLocks noGrp="1"/>
          </p:cNvSpPr>
          <p:nvPr>
            <p:ph type="dt" sz="half" idx="2"/>
          </p:nvPr>
        </p:nvSpPr>
        <p:spPr/>
        <p:txBody>
          <a:bodyPr/>
          <a:lstStyle/>
          <a:p>
            <a:fld id="{63CB888A-206F-45AF-950E-B021DFB8B450}" type="datetime1">
              <a:rPr lang="en-US" smtClean="0"/>
              <a:t>5/6/2022</a:t>
            </a:fld>
            <a:endParaRPr lang="en-US" dirty="0"/>
          </a:p>
        </p:txBody>
      </p:sp>
      <p:sp>
        <p:nvSpPr>
          <p:cNvPr id="4" name="Title 1">
            <a:extLst>
              <a:ext uri="{FF2B5EF4-FFF2-40B4-BE49-F238E27FC236}">
                <a16:creationId xmlns:a16="http://schemas.microsoft.com/office/drawing/2014/main" id="{1D211C13-ED27-444D-9AD9-B3DE5D3A3D29}"/>
              </a:ext>
            </a:extLst>
          </p:cNvPr>
          <p:cNvSpPr txBox="1">
            <a:spLocks/>
          </p:cNvSpPr>
          <p:nvPr/>
        </p:nvSpPr>
        <p:spPr>
          <a:xfrm>
            <a:off x="1079500" y="780230"/>
            <a:ext cx="10058400" cy="60873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b="1" dirty="0">
                <a:solidFill>
                  <a:schemeClr val="tx1"/>
                </a:solidFill>
              </a:rPr>
              <a:t>Block Grant Goals</a:t>
            </a:r>
            <a:endParaRPr lang="en-US" sz="3000" b="1" dirty="0">
              <a:solidFill>
                <a:schemeClr val="tx1"/>
              </a:solidFill>
            </a:endParaRPr>
          </a:p>
        </p:txBody>
      </p:sp>
      <p:sp>
        <p:nvSpPr>
          <p:cNvPr id="5" name="Rectangle 4">
            <a:extLst>
              <a:ext uri="{FF2B5EF4-FFF2-40B4-BE49-F238E27FC236}">
                <a16:creationId xmlns:a16="http://schemas.microsoft.com/office/drawing/2014/main" id="{177CDA60-7D56-4C78-AEC9-D82B486FFE9D}"/>
              </a:ext>
            </a:extLst>
          </p:cNvPr>
          <p:cNvSpPr/>
          <p:nvPr/>
        </p:nvSpPr>
        <p:spPr>
          <a:xfrm>
            <a:off x="1097279" y="5979775"/>
            <a:ext cx="2143279" cy="369332"/>
          </a:xfrm>
          <a:prstGeom prst="rect">
            <a:avLst/>
          </a:prstGeom>
        </p:spPr>
        <p:txBody>
          <a:bodyPr wrap="none">
            <a:spAutoFit/>
          </a:bodyPr>
          <a:lstStyle/>
          <a:p>
            <a:r>
              <a:rPr lang="en-US" b="1" dirty="0"/>
              <a:t>FY 22-23 Application</a:t>
            </a:r>
          </a:p>
        </p:txBody>
      </p:sp>
    </p:spTree>
    <p:extLst>
      <p:ext uri="{BB962C8B-B14F-4D97-AF65-F5344CB8AC3E}">
        <p14:creationId xmlns:p14="http://schemas.microsoft.com/office/powerpoint/2010/main" val="79181902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729110-7FF2-457F-A60C-4EEDA01B0617}"/>
              </a:ext>
            </a:extLst>
          </p:cNvPr>
          <p:cNvSpPr>
            <a:spLocks noGrp="1"/>
          </p:cNvSpPr>
          <p:nvPr>
            <p:ph idx="1"/>
          </p:nvPr>
        </p:nvSpPr>
        <p:spPr>
          <a:xfrm>
            <a:off x="294640" y="965200"/>
            <a:ext cx="11562079" cy="4903894"/>
          </a:xfrm>
        </p:spPr>
        <p:txBody>
          <a:bodyPr/>
          <a:lstStyle/>
          <a:p>
            <a:r>
              <a:rPr lang="en-US" b="1" dirty="0"/>
              <a:t>Strategies to Obtain Objectives:</a:t>
            </a:r>
          </a:p>
          <a:p>
            <a:r>
              <a:rPr lang="en-US" sz="1800" dirty="0"/>
              <a:t>County prevention providers will provide information to youth and adults in South Carolina about the dangers, laws, consequences and harmfulness   of substance use and substance abuse through the dissemination of information.</a:t>
            </a:r>
          </a:p>
          <a:p>
            <a:r>
              <a:rPr lang="en-US" sz="1800" dirty="0"/>
              <a:t>County prevention providers in South Carolina will deliver evidence-based universal, selected, and/or indicated educational primary prevention programs to youth, adults, and/or families throughout the state based on the needs of individual communities.</a:t>
            </a:r>
          </a:p>
          <a:p>
            <a:r>
              <a:rPr lang="en-US" sz="1800" dirty="0"/>
              <a:t>DAODAS prevention consultants and regional capacity coaches will provide technical assistance and training to local prevention professionals throughout the state to develop and implement strategic plans to address substance abuse in South Carolina.</a:t>
            </a:r>
          </a:p>
          <a:p>
            <a:r>
              <a:rPr lang="en-US" sz="1800" dirty="0"/>
              <a:t>DAODAS will train local prevention providers in South Carolina on evidence-based primary prevention programs and practices to reduce substance   use and abuse and to promote healthier communities throughout the state.</a:t>
            </a:r>
          </a:p>
          <a:p>
            <a:r>
              <a:rPr lang="en-US" sz="1800" dirty="0"/>
              <a:t>In collaboration with community coalitions, local prevention providers will work to create and/or revise local policies that may positively impact communities and reduce substance use in South Carolina’s counties.</a:t>
            </a:r>
          </a:p>
          <a:p>
            <a:r>
              <a:rPr lang="en-US" sz="1800" dirty="0"/>
              <a:t>In  collaboration with community coalitions and  partner agencies, local prevention providers will work to  provide substance-free alternative events and services for youth in their communities.</a:t>
            </a:r>
          </a:p>
        </p:txBody>
      </p:sp>
      <p:sp>
        <p:nvSpPr>
          <p:cNvPr id="3" name="Date Placeholder 2">
            <a:extLst>
              <a:ext uri="{FF2B5EF4-FFF2-40B4-BE49-F238E27FC236}">
                <a16:creationId xmlns:a16="http://schemas.microsoft.com/office/drawing/2014/main" id="{62A40470-2651-4C2D-84DA-F931CBA097F5}"/>
              </a:ext>
            </a:extLst>
          </p:cNvPr>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a:extLst>
              <a:ext uri="{FF2B5EF4-FFF2-40B4-BE49-F238E27FC236}">
                <a16:creationId xmlns:a16="http://schemas.microsoft.com/office/drawing/2014/main" id="{3F972933-BC44-4308-9733-2E8C05FE0788}"/>
              </a:ext>
            </a:extLst>
          </p:cNvPr>
          <p:cNvSpPr>
            <a:spLocks noGrp="1"/>
          </p:cNvSpPr>
          <p:nvPr>
            <p:ph type="sldNum" sz="quarter" idx="4"/>
          </p:nvPr>
        </p:nvSpPr>
        <p:spPr/>
        <p:txBody>
          <a:bodyPr/>
          <a:lstStyle/>
          <a:p>
            <a:fld id="{A339896C-E2EF-470F-BA91-85D676E592B3}" type="slidenum">
              <a:rPr lang="en-US" smtClean="0"/>
              <a:t>23</a:t>
            </a:fld>
            <a:endParaRPr lang="en-US" dirty="0"/>
          </a:p>
        </p:txBody>
      </p:sp>
    </p:spTree>
    <p:extLst>
      <p:ext uri="{BB962C8B-B14F-4D97-AF65-F5344CB8AC3E}">
        <p14:creationId xmlns:p14="http://schemas.microsoft.com/office/powerpoint/2010/main" val="420791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5/6/2022</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24</a:t>
            </a:fld>
            <a:endParaRPr lang="en-US" dirty="0"/>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3600" b="1" dirty="0">
              <a:solidFill>
                <a:srgbClr val="00838B"/>
              </a:solidFill>
            </a:endParaRPr>
          </a:p>
        </p:txBody>
      </p:sp>
      <p:sp>
        <p:nvSpPr>
          <p:cNvPr id="5" name="Text Placeholder 4"/>
          <p:cNvSpPr txBox="1">
            <a:spLocks/>
          </p:cNvSpPr>
          <p:nvPr/>
        </p:nvSpPr>
        <p:spPr>
          <a:xfrm>
            <a:off x="1181100" y="1652591"/>
            <a:ext cx="10058400" cy="445928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solidFill>
                <a:schemeClr val="tx1"/>
              </a:solidFill>
            </a:endParaRPr>
          </a:p>
        </p:txBody>
      </p:sp>
      <p:cxnSp>
        <p:nvCxnSpPr>
          <p:cNvPr id="6" name="Straight Connector 5"/>
          <p:cNvCxnSpPr/>
          <p:nvPr/>
        </p:nvCxnSpPr>
        <p:spPr>
          <a:xfrm>
            <a:off x="1079500" y="2691335"/>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1424" y="2825032"/>
            <a:ext cx="11274552" cy="1200329"/>
          </a:xfrm>
          <a:prstGeom prst="rect">
            <a:avLst/>
          </a:prstGeom>
        </p:spPr>
        <p:txBody>
          <a:bodyPr wrap="square">
            <a:spAutoFit/>
          </a:bodyPr>
          <a:lstStyle/>
          <a:p>
            <a:pPr lvl="0" algn="ctr">
              <a:defRPr/>
            </a:pPr>
            <a:r>
              <a:rPr lang="en-US" sz="3600" b="1" kern="0" dirty="0">
                <a:solidFill>
                  <a:srgbClr val="00838B"/>
                </a:solidFill>
                <a:sym typeface="Century Gothic"/>
              </a:rPr>
              <a:t>Prevention-Related Requirements in the</a:t>
            </a:r>
            <a:br>
              <a:rPr lang="en-US" sz="3600" b="1" kern="0" dirty="0">
                <a:solidFill>
                  <a:srgbClr val="00838B"/>
                </a:solidFill>
                <a:sym typeface="Century Gothic"/>
              </a:rPr>
            </a:br>
            <a:r>
              <a:rPr lang="en-US" sz="3600" b="1" kern="0" dirty="0">
                <a:solidFill>
                  <a:srgbClr val="00838B"/>
                </a:solidFill>
                <a:sym typeface="Century Gothic"/>
              </a:rPr>
              <a:t>Annual Funding &amp; Compliance Contract</a:t>
            </a:r>
          </a:p>
        </p:txBody>
      </p:sp>
      <p:cxnSp>
        <p:nvCxnSpPr>
          <p:cNvPr id="8" name="Straight Connector 7"/>
          <p:cNvCxnSpPr/>
          <p:nvPr/>
        </p:nvCxnSpPr>
        <p:spPr>
          <a:xfrm>
            <a:off x="1079500" y="4241971"/>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440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25</a:t>
            </a:fld>
            <a:endParaRPr lang="en-US" dirty="0"/>
          </a:p>
        </p:txBody>
      </p:sp>
      <p:sp>
        <p:nvSpPr>
          <p:cNvPr id="7" name="Title 1"/>
          <p:cNvSpPr txBox="1">
            <a:spLocks/>
          </p:cNvSpPr>
          <p:nvPr/>
        </p:nvSpPr>
        <p:spPr>
          <a:xfrm>
            <a:off x="457200" y="914400"/>
            <a:ext cx="11274552"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Overview of Prevention Requirements</a:t>
            </a:r>
          </a:p>
        </p:txBody>
      </p:sp>
      <p:sp>
        <p:nvSpPr>
          <p:cNvPr id="11" name="TextBox 10"/>
          <p:cNvSpPr txBox="1"/>
          <p:nvPr/>
        </p:nvSpPr>
        <p:spPr>
          <a:xfrm>
            <a:off x="457200" y="1554480"/>
            <a:ext cx="11274552" cy="2092881"/>
          </a:xfrm>
          <a:prstGeom prst="rect">
            <a:avLst/>
          </a:prstGeom>
          <a:noFill/>
        </p:spPr>
        <p:txBody>
          <a:bodyPr wrap="square" rtlCol="0">
            <a:noAutofit/>
          </a:bodyPr>
          <a:lstStyle/>
          <a:p>
            <a:pPr marL="228600" indent="-228600">
              <a:spcAft>
                <a:spcPts val="1200"/>
              </a:spcAft>
              <a:buClr>
                <a:srgbClr val="00838B"/>
              </a:buClr>
              <a:buFont typeface="Arial" panose="020B0604020202020204" pitchFamily="34" charset="0"/>
              <a:buChar char="•"/>
            </a:pPr>
            <a:r>
              <a:rPr lang="en-US" sz="2400" kern="0" dirty="0">
                <a:cs typeface="Arial"/>
                <a:sym typeface="Arial"/>
              </a:rPr>
              <a:t>Given that the Funding &amp; Compliance Contracts are issued on an annual basis, the best way to determine current requirements is to view the contract for the current fiscal year.  To view the current Funding &amp; Compliance Contract, follow this link: </a:t>
            </a:r>
            <a:r>
              <a:rPr lang="en-US" sz="2400" kern="0" dirty="0">
                <a:cs typeface="Arial"/>
                <a:sym typeface="Arial"/>
                <a:hlinkClick r:id="rId3"/>
              </a:rPr>
              <a:t>http://ncweb.pire.org/scdocuments/</a:t>
            </a:r>
            <a:endParaRPr lang="en-US" sz="2400" kern="0" dirty="0">
              <a:cs typeface="Arial"/>
              <a:sym typeface="Arial"/>
            </a:endParaRPr>
          </a:p>
          <a:p>
            <a:pPr marL="228600" indent="-228600">
              <a:spcAft>
                <a:spcPts val="1200"/>
              </a:spcAft>
              <a:buClr>
                <a:srgbClr val="00838B"/>
              </a:buClr>
              <a:buFont typeface="Arial" panose="020B0604020202020204" pitchFamily="34" charset="0"/>
              <a:buChar char="•"/>
            </a:pPr>
            <a:r>
              <a:rPr lang="en-US" sz="2400" kern="0" dirty="0">
                <a:cs typeface="Arial"/>
                <a:sym typeface="Arial"/>
              </a:rPr>
              <a:t>In general, requirements include (but may not be limited to):</a:t>
            </a:r>
          </a:p>
        </p:txBody>
      </p:sp>
      <p:sp>
        <p:nvSpPr>
          <p:cNvPr id="12" name="TextBox 11"/>
          <p:cNvSpPr txBox="1"/>
          <p:nvPr/>
        </p:nvSpPr>
        <p:spPr>
          <a:xfrm>
            <a:off x="457200" y="3734719"/>
            <a:ext cx="11274552" cy="2555912"/>
          </a:xfrm>
          <a:prstGeom prst="rect">
            <a:avLst/>
          </a:prstGeom>
          <a:noFill/>
        </p:spPr>
        <p:txBody>
          <a:bodyPr wrap="square" numCol="2" rtlCol="0">
            <a:noAutofit/>
          </a:bodyPr>
          <a:lstStyle/>
          <a:p>
            <a:pPr marL="571500" indent="-228600">
              <a:spcAft>
                <a:spcPts val="600"/>
              </a:spcAft>
              <a:buClr>
                <a:srgbClr val="00838B"/>
              </a:buClr>
              <a:buFont typeface="Courier New" panose="02070309020205020404" pitchFamily="49" charset="0"/>
              <a:buChar char="o"/>
            </a:pPr>
            <a:r>
              <a:rPr lang="en-US" sz="2300" kern="0" dirty="0">
                <a:cs typeface="Arial"/>
                <a:sym typeface="Arial"/>
              </a:rPr>
              <a:t>Prevention staffing</a:t>
            </a:r>
          </a:p>
          <a:p>
            <a:pPr marL="571500" indent="-228600">
              <a:spcAft>
                <a:spcPts val="600"/>
              </a:spcAft>
              <a:buClr>
                <a:srgbClr val="00838B"/>
              </a:buClr>
              <a:buFont typeface="Courier New" panose="02070309020205020404" pitchFamily="49" charset="0"/>
              <a:buChar char="o"/>
            </a:pPr>
            <a:r>
              <a:rPr lang="en-US" sz="2300" kern="0" dirty="0">
                <a:cs typeface="Arial"/>
                <a:sym typeface="Arial"/>
              </a:rPr>
              <a:t>Prevention certification</a:t>
            </a:r>
          </a:p>
          <a:p>
            <a:pPr marL="571500" indent="-228600">
              <a:spcAft>
                <a:spcPts val="600"/>
              </a:spcAft>
              <a:buClr>
                <a:srgbClr val="00838B"/>
              </a:buClr>
              <a:buFont typeface="Courier New" panose="02070309020205020404" pitchFamily="49" charset="0"/>
              <a:buChar char="o"/>
            </a:pPr>
            <a:r>
              <a:rPr lang="en-US" sz="2300" kern="0" dirty="0">
                <a:cs typeface="Arial"/>
                <a:sym typeface="Arial"/>
              </a:rPr>
              <a:t>Primary prevention strategies</a:t>
            </a:r>
          </a:p>
          <a:p>
            <a:pPr marL="571500" indent="-228600">
              <a:spcAft>
                <a:spcPts val="600"/>
              </a:spcAft>
              <a:buClr>
                <a:srgbClr val="00838B"/>
              </a:buClr>
              <a:buFont typeface="Courier New" panose="02070309020205020404" pitchFamily="49" charset="0"/>
              <a:buChar char="o"/>
            </a:pPr>
            <a:r>
              <a:rPr lang="en-US" sz="2300" kern="0" dirty="0">
                <a:cs typeface="Arial"/>
                <a:sym typeface="Arial"/>
              </a:rPr>
              <a:t>Outcomes-focused primary prevention activities</a:t>
            </a:r>
          </a:p>
          <a:p>
            <a:pPr marL="571500" indent="-228600">
              <a:spcAft>
                <a:spcPts val="600"/>
              </a:spcAft>
              <a:buClr>
                <a:srgbClr val="00838B"/>
              </a:buClr>
              <a:buFont typeface="Courier New" panose="02070309020205020404" pitchFamily="49" charset="0"/>
              <a:buChar char="o"/>
            </a:pPr>
            <a:r>
              <a:rPr lang="en-US" sz="2300" kern="0" dirty="0">
                <a:cs typeface="Arial"/>
                <a:sym typeface="Arial"/>
              </a:rPr>
              <a:t>CSAP strategies</a:t>
            </a:r>
          </a:p>
          <a:p>
            <a:pPr marL="571500" indent="-228600">
              <a:spcAft>
                <a:spcPts val="600"/>
              </a:spcAft>
              <a:buClr>
                <a:srgbClr val="00838B"/>
              </a:buClr>
              <a:buFont typeface="Courier New" panose="02070309020205020404" pitchFamily="49" charset="0"/>
              <a:buChar char="o"/>
            </a:pPr>
            <a:r>
              <a:rPr lang="en-US" sz="2300" kern="0" dirty="0">
                <a:cs typeface="Arial"/>
                <a:sym typeface="Arial"/>
              </a:rPr>
              <a:t>Priority areas</a:t>
            </a:r>
          </a:p>
          <a:p>
            <a:pPr marL="571500" indent="-228600">
              <a:spcAft>
                <a:spcPts val="600"/>
              </a:spcAft>
              <a:buClr>
                <a:srgbClr val="00838B"/>
              </a:buClr>
              <a:buFont typeface="Courier New" panose="02070309020205020404" pitchFamily="49" charset="0"/>
              <a:buChar char="o"/>
            </a:pPr>
            <a:r>
              <a:rPr lang="en-US" sz="2300" kern="0" dirty="0">
                <a:cs typeface="Arial"/>
                <a:sym typeface="Arial"/>
              </a:rPr>
              <a:t>Priorities and goals</a:t>
            </a:r>
          </a:p>
          <a:p>
            <a:pPr marL="571500" indent="-228600">
              <a:spcAft>
                <a:spcPts val="600"/>
              </a:spcAft>
              <a:buClr>
                <a:srgbClr val="00838B"/>
              </a:buClr>
              <a:buFont typeface="Courier New" panose="02070309020205020404" pitchFamily="49" charset="0"/>
              <a:buChar char="o"/>
            </a:pPr>
            <a:r>
              <a:rPr lang="en-US" sz="2300" kern="0" dirty="0">
                <a:cs typeface="Arial"/>
                <a:sym typeface="Arial"/>
              </a:rPr>
              <a:t>Synar</a:t>
            </a:r>
          </a:p>
          <a:p>
            <a:pPr marL="571500" indent="-228600">
              <a:spcAft>
                <a:spcPts val="600"/>
              </a:spcAft>
              <a:buClr>
                <a:srgbClr val="00838B"/>
              </a:buClr>
              <a:buFont typeface="Courier New" panose="02070309020205020404" pitchFamily="49" charset="0"/>
              <a:buChar char="o"/>
            </a:pPr>
            <a:r>
              <a:rPr lang="en-US" sz="2300" kern="0" dirty="0">
                <a:cs typeface="Arial"/>
                <a:sym typeface="Arial"/>
              </a:rPr>
              <a:t>Alcohol Enforcement Teams</a:t>
            </a:r>
          </a:p>
          <a:p>
            <a:pPr marL="571500" indent="-228600">
              <a:spcAft>
                <a:spcPts val="600"/>
              </a:spcAft>
              <a:buClr>
                <a:srgbClr val="00838B"/>
              </a:buClr>
              <a:buFont typeface="Courier New" panose="02070309020205020404" pitchFamily="49" charset="0"/>
              <a:buChar char="o"/>
            </a:pPr>
            <a:r>
              <a:rPr lang="en-US" sz="2300" kern="0" dirty="0">
                <a:cs typeface="Arial"/>
                <a:sym typeface="Arial"/>
              </a:rPr>
              <a:t>Prevention database reporting</a:t>
            </a:r>
          </a:p>
          <a:p>
            <a:pPr marL="571500" indent="-228600">
              <a:spcAft>
                <a:spcPts val="600"/>
              </a:spcAft>
              <a:buClr>
                <a:srgbClr val="00838B"/>
              </a:buClr>
              <a:buFont typeface="Courier New" panose="02070309020205020404" pitchFamily="49" charset="0"/>
              <a:buChar char="o"/>
            </a:pPr>
            <a:r>
              <a:rPr lang="en-US" sz="2300" kern="0" dirty="0">
                <a:cs typeface="Arial"/>
                <a:sym typeface="Arial"/>
              </a:rPr>
              <a:t>Evaluation</a:t>
            </a:r>
          </a:p>
        </p:txBody>
      </p:sp>
    </p:spTree>
    <p:extLst>
      <p:ext uri="{BB962C8B-B14F-4D97-AF65-F5344CB8AC3E}">
        <p14:creationId xmlns:p14="http://schemas.microsoft.com/office/powerpoint/2010/main" val="1750300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26</a:t>
            </a:fld>
            <a:endParaRPr lang="en-US" dirty="0"/>
          </a:p>
        </p:txBody>
      </p:sp>
      <p:sp>
        <p:nvSpPr>
          <p:cNvPr id="7" name="Title 1"/>
          <p:cNvSpPr txBox="1">
            <a:spLocks/>
          </p:cNvSpPr>
          <p:nvPr/>
        </p:nvSpPr>
        <p:spPr>
          <a:xfrm>
            <a:off x="457200" y="914400"/>
            <a:ext cx="11274552"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Prevention Services and CSAP Strategies Required by the SABG</a:t>
            </a:r>
          </a:p>
        </p:txBody>
      </p:sp>
      <p:sp>
        <p:nvSpPr>
          <p:cNvPr id="8" name="Content Placeholder 4"/>
          <p:cNvSpPr>
            <a:spLocks noGrp="1"/>
          </p:cNvSpPr>
          <p:nvPr>
            <p:ph idx="1"/>
          </p:nvPr>
        </p:nvSpPr>
        <p:spPr>
          <a:xfrm>
            <a:off x="457200" y="1554480"/>
            <a:ext cx="11274552" cy="3469212"/>
          </a:xfrm>
        </p:spPr>
        <p:txBody>
          <a:bodyPr/>
          <a:lstStyle/>
          <a:p>
            <a:pPr marL="228600" lvl="0" indent="-228600">
              <a:lnSpc>
                <a:spcPct val="100000"/>
              </a:lnSpc>
              <a:spcBef>
                <a:spcPts val="0"/>
              </a:spcBef>
              <a:spcAft>
                <a:spcPts val="600"/>
              </a:spcAft>
              <a:buClr>
                <a:srgbClr val="00838B"/>
              </a:buClr>
              <a:buFont typeface="Arial" panose="020B0604020202020204" pitchFamily="34" charset="0"/>
              <a:buChar char="•"/>
            </a:pPr>
            <a:r>
              <a:rPr lang="en-US" sz="2400" b="1" kern="0" dirty="0">
                <a:solidFill>
                  <a:schemeClr val="tx1"/>
                </a:solidFill>
                <a:sym typeface="Century Gothic"/>
              </a:rPr>
              <a:t>Primary Prevention</a:t>
            </a:r>
          </a:p>
          <a:p>
            <a:pPr marL="457200" lvl="1" indent="-228600">
              <a:lnSpc>
                <a:spcPct val="100000"/>
              </a:lnSpc>
              <a:spcBef>
                <a:spcPts val="0"/>
              </a:spcBef>
              <a:spcAft>
                <a:spcPts val="1200"/>
              </a:spcAft>
              <a:buClr>
                <a:srgbClr val="00838B"/>
              </a:buClr>
              <a:buSzPct val="100000"/>
              <a:buFont typeface="Courier New" panose="02070309020205020404" pitchFamily="49" charset="0"/>
              <a:buChar char="o"/>
            </a:pPr>
            <a:r>
              <a:rPr lang="en-US" sz="2300" kern="0" dirty="0">
                <a:solidFill>
                  <a:schemeClr val="tx1"/>
                </a:solidFill>
                <a:sym typeface="Century Gothic"/>
              </a:rPr>
              <a:t>By statute, the SABG prevention set-aside must be spent on primary prevention services or services for individuals who have not been identified as needing treatment.</a:t>
            </a:r>
          </a:p>
          <a:p>
            <a:pPr marL="0" lvl="0" indent="-228600">
              <a:lnSpc>
                <a:spcPct val="100000"/>
              </a:lnSpc>
              <a:spcBef>
                <a:spcPts val="0"/>
              </a:spcBef>
              <a:spcAft>
                <a:spcPts val="0"/>
              </a:spcAft>
              <a:buClr>
                <a:srgbClr val="00838B"/>
              </a:buClr>
              <a:buFont typeface="Arial" panose="020B0604020202020204" pitchFamily="34" charset="0"/>
              <a:buChar char="•"/>
            </a:pPr>
            <a:r>
              <a:rPr lang="en-US" sz="2400" b="1" kern="0" dirty="0">
                <a:solidFill>
                  <a:schemeClr val="tx1"/>
                </a:solidFill>
                <a:sym typeface="Century Gothic"/>
              </a:rPr>
              <a:t>Primary Prevention Strategies</a:t>
            </a:r>
          </a:p>
          <a:p>
            <a:pPr marL="457200" lvl="1" indent="-228600">
              <a:lnSpc>
                <a:spcPct val="100000"/>
              </a:lnSpc>
              <a:spcBef>
                <a:spcPts val="0"/>
              </a:spcBef>
              <a:spcAft>
                <a:spcPts val="600"/>
              </a:spcAft>
              <a:buClr>
                <a:srgbClr val="00838B"/>
              </a:buClr>
              <a:buSzPct val="100000"/>
              <a:buFont typeface="Courier New" panose="02070309020205020404" pitchFamily="49" charset="0"/>
              <a:buChar char="o"/>
            </a:pPr>
            <a:r>
              <a:rPr lang="en-US" sz="2300" kern="0" dirty="0">
                <a:solidFill>
                  <a:schemeClr val="tx1"/>
                </a:solidFill>
                <a:sym typeface="Century Gothic"/>
              </a:rPr>
              <a:t>Grantees must develop a comprehensive primary prevention program that includes activities and services provided in a variety of settings. The program must target both the general population and sub-groups that are at high risk for substance misuse. The program must include, but is not limited to, the following strategies defined by the Center of Substance Abuse Prevention (CSAP strategies):</a:t>
            </a:r>
            <a:endParaRPr lang="en-US" sz="2300" dirty="0">
              <a:solidFill>
                <a:schemeClr val="tx1"/>
              </a:solidFill>
            </a:endParaRPr>
          </a:p>
        </p:txBody>
      </p:sp>
      <p:sp>
        <p:nvSpPr>
          <p:cNvPr id="6" name="Content Placeholder 4"/>
          <p:cNvSpPr txBox="1">
            <a:spLocks/>
          </p:cNvSpPr>
          <p:nvPr/>
        </p:nvSpPr>
        <p:spPr>
          <a:xfrm>
            <a:off x="457200" y="5114997"/>
            <a:ext cx="11274552" cy="1344792"/>
          </a:xfrm>
          <a:prstGeom prst="rect">
            <a:avLst/>
          </a:prstGeom>
        </p:spPr>
        <p:txBody>
          <a:bodyPr numCol="2"/>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0" lvl="2" indent="-228600">
              <a:lnSpc>
                <a:spcPct val="100000"/>
              </a:lnSpc>
              <a:spcBef>
                <a:spcPts val="0"/>
              </a:spcBef>
              <a:spcAft>
                <a:spcPts val="0"/>
              </a:spcAft>
              <a:buClr>
                <a:srgbClr val="00838B"/>
              </a:buClr>
              <a:buSzPct val="100000"/>
              <a:buFont typeface="Wingdings" panose="05000000000000000000" pitchFamily="2" charset="2"/>
              <a:buChar char="§"/>
            </a:pPr>
            <a:r>
              <a:rPr lang="en-US" sz="2300" kern="0" dirty="0">
                <a:solidFill>
                  <a:schemeClr val="tx1"/>
                </a:solidFill>
                <a:sym typeface="Century Gothic"/>
              </a:rPr>
              <a:t>Information Dissemination</a:t>
            </a:r>
          </a:p>
          <a:p>
            <a:pPr marL="914400" lvl="2" indent="-228600">
              <a:lnSpc>
                <a:spcPct val="100000"/>
              </a:lnSpc>
              <a:spcBef>
                <a:spcPts val="0"/>
              </a:spcBef>
              <a:spcAft>
                <a:spcPts val="0"/>
              </a:spcAft>
              <a:buClr>
                <a:srgbClr val="00838B"/>
              </a:buClr>
              <a:buSzPct val="100000"/>
              <a:buFont typeface="Wingdings" panose="05000000000000000000" pitchFamily="2" charset="2"/>
              <a:buChar char="§"/>
            </a:pPr>
            <a:r>
              <a:rPr lang="en-US" sz="2300" kern="0" dirty="0">
                <a:solidFill>
                  <a:schemeClr val="tx1"/>
                </a:solidFill>
                <a:sym typeface="Century Gothic"/>
              </a:rPr>
              <a:t>Education</a:t>
            </a:r>
          </a:p>
          <a:p>
            <a:pPr marL="914400" lvl="2" indent="-228600">
              <a:lnSpc>
                <a:spcPct val="100000"/>
              </a:lnSpc>
              <a:spcBef>
                <a:spcPts val="0"/>
              </a:spcBef>
              <a:spcAft>
                <a:spcPts val="0"/>
              </a:spcAft>
              <a:buClr>
                <a:srgbClr val="00838B"/>
              </a:buClr>
              <a:buSzPct val="100000"/>
              <a:buFont typeface="Wingdings" panose="05000000000000000000" pitchFamily="2" charset="2"/>
              <a:buChar char="§"/>
            </a:pPr>
            <a:r>
              <a:rPr lang="en-US" sz="2300" kern="0" dirty="0">
                <a:solidFill>
                  <a:schemeClr val="tx1"/>
                </a:solidFill>
                <a:sym typeface="Century Gothic"/>
              </a:rPr>
              <a:t>Environmental </a:t>
            </a:r>
          </a:p>
          <a:p>
            <a:pPr marL="914400" lvl="2" indent="-228600">
              <a:lnSpc>
                <a:spcPct val="100000"/>
              </a:lnSpc>
              <a:spcBef>
                <a:spcPts val="0"/>
              </a:spcBef>
              <a:spcAft>
                <a:spcPts val="0"/>
              </a:spcAft>
              <a:buClr>
                <a:srgbClr val="00838B"/>
              </a:buClr>
              <a:buSzPct val="100000"/>
              <a:buFont typeface="Wingdings" panose="05000000000000000000" pitchFamily="2" charset="2"/>
              <a:buChar char="§"/>
            </a:pPr>
            <a:r>
              <a:rPr lang="en-US" sz="2300" kern="0" dirty="0">
                <a:solidFill>
                  <a:schemeClr val="tx1"/>
                </a:solidFill>
                <a:sym typeface="Century Gothic"/>
              </a:rPr>
              <a:t>Community-Based Process</a:t>
            </a:r>
          </a:p>
          <a:p>
            <a:pPr marL="914400" lvl="2" indent="-228600">
              <a:lnSpc>
                <a:spcPct val="100000"/>
              </a:lnSpc>
              <a:spcBef>
                <a:spcPts val="0"/>
              </a:spcBef>
              <a:spcAft>
                <a:spcPts val="0"/>
              </a:spcAft>
              <a:buClr>
                <a:srgbClr val="00838B"/>
              </a:buClr>
              <a:buSzPct val="100000"/>
              <a:buFont typeface="Wingdings" panose="05000000000000000000" pitchFamily="2" charset="2"/>
              <a:buChar char="§"/>
            </a:pPr>
            <a:r>
              <a:rPr lang="en-US" sz="2300" kern="0" dirty="0">
                <a:solidFill>
                  <a:schemeClr val="tx1"/>
                </a:solidFill>
                <a:sym typeface="Century Gothic"/>
              </a:rPr>
              <a:t>Problem Identification &amp; Referral </a:t>
            </a:r>
          </a:p>
          <a:p>
            <a:pPr marL="914400" lvl="2" indent="-228600">
              <a:lnSpc>
                <a:spcPct val="100000"/>
              </a:lnSpc>
              <a:spcBef>
                <a:spcPts val="0"/>
              </a:spcBef>
              <a:spcAft>
                <a:spcPts val="0"/>
              </a:spcAft>
              <a:buClr>
                <a:srgbClr val="00838B"/>
              </a:buClr>
              <a:buSzPct val="100000"/>
              <a:buFont typeface="Wingdings" panose="05000000000000000000" pitchFamily="2" charset="2"/>
              <a:buChar char="§"/>
            </a:pPr>
            <a:r>
              <a:rPr lang="en-US" sz="2300" kern="0" dirty="0">
                <a:solidFill>
                  <a:schemeClr val="tx1"/>
                </a:solidFill>
                <a:sym typeface="Century Gothic"/>
              </a:rPr>
              <a:t>Alternative Activities</a:t>
            </a:r>
            <a:endParaRPr lang="en-US" sz="2300" dirty="0">
              <a:solidFill>
                <a:schemeClr val="tx1"/>
              </a:solidFill>
            </a:endParaRPr>
          </a:p>
        </p:txBody>
      </p:sp>
    </p:spTree>
    <p:extLst>
      <p:ext uri="{BB962C8B-B14F-4D97-AF65-F5344CB8AC3E}">
        <p14:creationId xmlns:p14="http://schemas.microsoft.com/office/powerpoint/2010/main" val="3347001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27</a:t>
            </a:fld>
            <a:endParaRPr lang="en-US" dirty="0"/>
          </a:p>
        </p:txBody>
      </p:sp>
      <p:sp>
        <p:nvSpPr>
          <p:cNvPr id="7" name="Title 1"/>
          <p:cNvSpPr txBox="1">
            <a:spLocks/>
          </p:cNvSpPr>
          <p:nvPr/>
        </p:nvSpPr>
        <p:spPr>
          <a:xfrm>
            <a:off x="457200" y="914400"/>
            <a:ext cx="11265408"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CSAP Strategy 1:  Information Dissemination</a:t>
            </a:r>
          </a:p>
        </p:txBody>
      </p:sp>
      <p:sp>
        <p:nvSpPr>
          <p:cNvPr id="8" name="Content Placeholder 4"/>
          <p:cNvSpPr>
            <a:spLocks noGrp="1"/>
          </p:cNvSpPr>
          <p:nvPr>
            <p:ph idx="1"/>
          </p:nvPr>
        </p:nvSpPr>
        <p:spPr>
          <a:xfrm>
            <a:off x="457200" y="1554481"/>
            <a:ext cx="11274552" cy="3889390"/>
          </a:xfrm>
        </p:spPr>
        <p:txBody>
          <a:bodyPr/>
          <a:lstStyle/>
          <a:p>
            <a:pPr marL="0" lvl="0" indent="0">
              <a:lnSpc>
                <a:spcPct val="100000"/>
              </a:lnSpc>
              <a:spcBef>
                <a:spcPts val="0"/>
              </a:spcBef>
              <a:spcAft>
                <a:spcPts val="1200"/>
              </a:spcAft>
              <a:buClr>
                <a:srgbClr val="00C6BB"/>
              </a:buClr>
              <a:buSzPts val="1800"/>
              <a:buNone/>
            </a:pPr>
            <a:r>
              <a:rPr lang="en-US" sz="2400" kern="0" dirty="0">
                <a:solidFill>
                  <a:schemeClr val="tx1"/>
                </a:solidFill>
                <a:sym typeface="Century Gothic"/>
              </a:rPr>
              <a:t>This strategy provides awareness and knowledge of the nature and extent of alcohol, tobacco, and drug use, misuse, and addiction, as well as their effects on individuals, families, and communities.  It also provides knowledge and awareness of available prevention programs and services.  Information dissemination is characterized by one-way communication from the source to the audience, with limited contact between the two.</a:t>
            </a:r>
          </a:p>
          <a:p>
            <a:pPr marL="521208" lvl="1" indent="-228600">
              <a:lnSpc>
                <a:spcPct val="100000"/>
              </a:lnSpc>
              <a:spcBef>
                <a:spcPts val="0"/>
              </a:spcBef>
              <a:spcAft>
                <a:spcPts val="0"/>
              </a:spcAft>
              <a:buClr>
                <a:srgbClr val="00838B"/>
              </a:buClr>
              <a:buFont typeface="Arial" panose="020B0604020202020204" pitchFamily="34" charset="0"/>
              <a:buChar char="•"/>
            </a:pPr>
            <a:r>
              <a:rPr lang="en-US" sz="2400" b="1" kern="0" dirty="0">
                <a:solidFill>
                  <a:schemeClr val="tx1"/>
                </a:solidFill>
                <a:sym typeface="Century Gothic"/>
              </a:rPr>
              <a:t>Examples: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Media</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Printed materials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Speaking engagements</a:t>
            </a:r>
            <a:endParaRPr lang="en-US" sz="2400" dirty="0">
              <a:solidFill>
                <a:schemeClr val="tx1"/>
              </a:solidFill>
            </a:endParaRPr>
          </a:p>
        </p:txBody>
      </p:sp>
    </p:spTree>
    <p:extLst>
      <p:ext uri="{BB962C8B-B14F-4D97-AF65-F5344CB8AC3E}">
        <p14:creationId xmlns:p14="http://schemas.microsoft.com/office/powerpoint/2010/main" val="3462510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28</a:t>
            </a:fld>
            <a:endParaRPr lang="en-US" dirty="0"/>
          </a:p>
        </p:txBody>
      </p:sp>
      <p:sp>
        <p:nvSpPr>
          <p:cNvPr id="7" name="Title 1"/>
          <p:cNvSpPr txBox="1">
            <a:spLocks/>
          </p:cNvSpPr>
          <p:nvPr/>
        </p:nvSpPr>
        <p:spPr>
          <a:xfrm>
            <a:off x="457200" y="822960"/>
            <a:ext cx="11265408"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CSAP Strategy 2:  Education</a:t>
            </a:r>
          </a:p>
        </p:txBody>
      </p:sp>
      <p:sp>
        <p:nvSpPr>
          <p:cNvPr id="8" name="Content Placeholder 4"/>
          <p:cNvSpPr>
            <a:spLocks noGrp="1"/>
          </p:cNvSpPr>
          <p:nvPr>
            <p:ph idx="1"/>
          </p:nvPr>
        </p:nvSpPr>
        <p:spPr>
          <a:xfrm>
            <a:off x="457200" y="1371600"/>
            <a:ext cx="11274552" cy="4771891"/>
          </a:xfrm>
        </p:spPr>
        <p:txBody>
          <a:bodyPr tIns="0" bIns="0"/>
          <a:lstStyle/>
          <a:p>
            <a:pPr marL="0" lvl="0" indent="0">
              <a:lnSpc>
                <a:spcPct val="100000"/>
              </a:lnSpc>
              <a:spcBef>
                <a:spcPts val="0"/>
              </a:spcBef>
              <a:spcAft>
                <a:spcPts val="600"/>
              </a:spcAft>
              <a:buClr>
                <a:srgbClr val="00C6BB"/>
              </a:buClr>
              <a:buSzPts val="1800"/>
              <a:buNone/>
            </a:pPr>
            <a:r>
              <a:rPr lang="en-US" sz="2300" kern="0" dirty="0">
                <a:solidFill>
                  <a:schemeClr val="tx1"/>
                </a:solidFill>
                <a:sym typeface="Century Gothic"/>
              </a:rPr>
              <a:t>This strategy involves two-way communication and is distinguished from the Information Dissemination strategy by the fact that interaction between the educator/facilitator and the participants is the basis of its activities.  Activities under this strategy aim to affect critical life and social skills, including decision-making, refusal skills, critical analysis (e.g., of media messages), and systematic judgment abilities.</a:t>
            </a:r>
          </a:p>
          <a:p>
            <a:pPr marL="521208" lvl="1" indent="-228600">
              <a:lnSpc>
                <a:spcPct val="100000"/>
              </a:lnSpc>
              <a:spcBef>
                <a:spcPts val="0"/>
              </a:spcBef>
              <a:spcAft>
                <a:spcPts val="0"/>
              </a:spcAft>
              <a:buClr>
                <a:srgbClr val="00838B"/>
              </a:buClr>
              <a:buFont typeface="Arial" panose="020B0604020202020204" pitchFamily="34" charset="0"/>
              <a:buChar char="•"/>
            </a:pPr>
            <a:r>
              <a:rPr lang="en-US" sz="2300" b="1" kern="0" dirty="0">
                <a:solidFill>
                  <a:schemeClr val="tx1"/>
                </a:solidFill>
                <a:sym typeface="Century Gothic"/>
              </a:rPr>
              <a:t>Examples: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200" kern="0" dirty="0">
                <a:solidFill>
                  <a:schemeClr val="tx1"/>
                </a:solidFill>
                <a:sym typeface="Century Gothic"/>
              </a:rPr>
              <a:t>Classroom and/or small group sessions (all ages)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200" kern="0" dirty="0">
                <a:solidFill>
                  <a:schemeClr val="tx1"/>
                </a:solidFill>
                <a:sym typeface="Century Gothic"/>
              </a:rPr>
              <a:t>Parenting and family management classes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200" kern="0" dirty="0">
                <a:solidFill>
                  <a:schemeClr val="tx1"/>
                </a:solidFill>
                <a:sym typeface="Century Gothic"/>
              </a:rPr>
              <a:t>Peer leader/helper programs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200" kern="0" dirty="0">
                <a:solidFill>
                  <a:schemeClr val="tx1"/>
                </a:solidFill>
                <a:sym typeface="Century Gothic"/>
              </a:rPr>
              <a:t>Education programs for youth groups</a:t>
            </a:r>
          </a:p>
          <a:p>
            <a:pPr marL="914400" lvl="1" indent="-342900">
              <a:lnSpc>
                <a:spcPct val="100000"/>
              </a:lnSpc>
              <a:spcBef>
                <a:spcPts val="0"/>
              </a:spcBef>
              <a:spcAft>
                <a:spcPts val="600"/>
              </a:spcAft>
              <a:buClr>
                <a:srgbClr val="00838B"/>
              </a:buClr>
              <a:buSzPct val="100000"/>
              <a:buFont typeface="Courier New" panose="02070309020205020404" pitchFamily="49" charset="0"/>
              <a:buChar char="o"/>
            </a:pPr>
            <a:r>
              <a:rPr lang="en-US" sz="2200" kern="0" dirty="0">
                <a:solidFill>
                  <a:schemeClr val="tx1"/>
                </a:solidFill>
                <a:sym typeface="Century Gothic"/>
              </a:rPr>
              <a:t>Groups for children of substance users</a:t>
            </a:r>
          </a:p>
          <a:p>
            <a:pPr marL="0" indent="0">
              <a:lnSpc>
                <a:spcPct val="100000"/>
              </a:lnSpc>
              <a:spcBef>
                <a:spcPts val="0"/>
              </a:spcBef>
              <a:spcAft>
                <a:spcPts val="0"/>
              </a:spcAft>
              <a:buClr>
                <a:srgbClr val="00838B"/>
              </a:buClr>
              <a:buNone/>
            </a:pPr>
            <a:r>
              <a:rPr lang="en-US" sz="2300" dirty="0">
                <a:solidFill>
                  <a:schemeClr val="tx1"/>
                </a:solidFill>
              </a:rPr>
              <a:t>The DAODAS Standard Survey is required for recurring education programs that serve middle and high school students.  See the Evaluation Guide on the SC Documents website to learn more.</a:t>
            </a:r>
          </a:p>
        </p:txBody>
      </p:sp>
    </p:spTree>
    <p:extLst>
      <p:ext uri="{BB962C8B-B14F-4D97-AF65-F5344CB8AC3E}">
        <p14:creationId xmlns:p14="http://schemas.microsoft.com/office/powerpoint/2010/main" val="3969813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29</a:t>
            </a:fld>
            <a:endParaRPr lang="en-US" dirty="0"/>
          </a:p>
        </p:txBody>
      </p:sp>
      <p:sp>
        <p:nvSpPr>
          <p:cNvPr id="7" name="Title 1"/>
          <p:cNvSpPr txBox="1">
            <a:spLocks/>
          </p:cNvSpPr>
          <p:nvPr/>
        </p:nvSpPr>
        <p:spPr>
          <a:xfrm>
            <a:off x="457200" y="914400"/>
            <a:ext cx="11265408"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CSAP Strategy 3:  Environmental</a:t>
            </a:r>
          </a:p>
        </p:txBody>
      </p:sp>
      <p:sp>
        <p:nvSpPr>
          <p:cNvPr id="8" name="Content Placeholder 4"/>
          <p:cNvSpPr>
            <a:spLocks noGrp="1"/>
          </p:cNvSpPr>
          <p:nvPr>
            <p:ph idx="1"/>
          </p:nvPr>
        </p:nvSpPr>
        <p:spPr>
          <a:xfrm>
            <a:off x="457200" y="1554480"/>
            <a:ext cx="11274552" cy="4623035"/>
          </a:xfrm>
        </p:spPr>
        <p:txBody>
          <a:bodyPr/>
          <a:lstStyle/>
          <a:p>
            <a:pPr marL="0" lvl="0" indent="0">
              <a:lnSpc>
                <a:spcPct val="100000"/>
              </a:lnSpc>
              <a:spcBef>
                <a:spcPts val="0"/>
              </a:spcBef>
              <a:spcAft>
                <a:spcPts val="1200"/>
              </a:spcAft>
              <a:buClr>
                <a:srgbClr val="00C6BB"/>
              </a:buClr>
              <a:buSzPts val="1800"/>
              <a:buNone/>
            </a:pPr>
            <a:r>
              <a:rPr lang="en-US" sz="2400" kern="0" dirty="0">
                <a:solidFill>
                  <a:schemeClr val="tx1"/>
                </a:solidFill>
                <a:sym typeface="Century Gothic"/>
              </a:rPr>
              <a:t>This strategy establishes or changes written and unwritten community standards, codes and attitudes, thereby influencing incidence and prevalence of the misuse of alcohol, tobacco and other drugs used in the general population. This strategy is divided into two subcategories to permit distinction between activities which center on legal and regulatory initiatives and those that relate to the service and action oriented initiatives.</a:t>
            </a:r>
          </a:p>
          <a:p>
            <a:pPr marL="521208" lvl="1" indent="-228600">
              <a:lnSpc>
                <a:spcPct val="100000"/>
              </a:lnSpc>
              <a:spcBef>
                <a:spcPts val="0"/>
              </a:spcBef>
              <a:spcAft>
                <a:spcPts val="0"/>
              </a:spcAft>
              <a:buClr>
                <a:srgbClr val="00838B"/>
              </a:buClr>
              <a:buFont typeface="Arial" panose="020B0604020202020204" pitchFamily="34" charset="0"/>
              <a:buChar char="•"/>
            </a:pPr>
            <a:r>
              <a:rPr lang="en-US" sz="2400" b="1" kern="0" dirty="0">
                <a:solidFill>
                  <a:schemeClr val="tx1"/>
                </a:solidFill>
                <a:sym typeface="Century Gothic"/>
              </a:rPr>
              <a:t>Examples: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Promoting the establishment or review of alcohol, tobacco, and drug use policies in schools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Technical assistance to communities to maximize local enforcement procedures governing availability and distribution of alcohol, tobacco, and other drugs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Modifying alcohol and tobacco advertising practices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Product pricing strategies</a:t>
            </a:r>
            <a:endParaRPr lang="en-US" sz="2400" dirty="0">
              <a:solidFill>
                <a:schemeClr val="tx1"/>
              </a:solidFill>
            </a:endParaRPr>
          </a:p>
        </p:txBody>
      </p:sp>
    </p:spTree>
    <p:extLst>
      <p:ext uri="{BB962C8B-B14F-4D97-AF65-F5344CB8AC3E}">
        <p14:creationId xmlns:p14="http://schemas.microsoft.com/office/powerpoint/2010/main" val="403163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3</a:t>
            </a:fld>
            <a:endParaRPr lang="en-US" dirty="0"/>
          </a:p>
        </p:txBody>
      </p:sp>
      <p:sp>
        <p:nvSpPr>
          <p:cNvPr id="8" name="Content Placeholder 4"/>
          <p:cNvSpPr>
            <a:spLocks noGrp="1"/>
          </p:cNvSpPr>
          <p:nvPr>
            <p:ph idx="1"/>
          </p:nvPr>
        </p:nvSpPr>
        <p:spPr>
          <a:xfrm>
            <a:off x="457200" y="1554480"/>
            <a:ext cx="11274552" cy="3843785"/>
          </a:xfrm>
        </p:spPr>
        <p:txBody>
          <a:bodyPr/>
          <a:lstStyle/>
          <a:p>
            <a:pPr marL="228600" lvl="0" indent="-228600">
              <a:lnSpc>
                <a:spcPct val="100000"/>
              </a:lnSpc>
              <a:spcBef>
                <a:spcPts val="0"/>
              </a:spcBef>
              <a:spcAft>
                <a:spcPts val="1200"/>
              </a:spcAft>
              <a:buClr>
                <a:srgbClr val="00838B"/>
              </a:buClr>
              <a:buFont typeface="Arial" panose="020B0604020202020204" pitchFamily="34" charset="0"/>
              <a:buChar char="•"/>
            </a:pPr>
            <a:r>
              <a:rPr lang="en-US" sz="2400" kern="0" dirty="0">
                <a:solidFill>
                  <a:schemeClr val="tx1"/>
                </a:solidFill>
                <a:sym typeface="Century Gothic"/>
              </a:rPr>
              <a:t>DAODAS is the South Carolina government agency charged with ensuring quality services to prevent or reduce the negative consequences of substance use and addictions.</a:t>
            </a:r>
          </a:p>
          <a:p>
            <a:pPr marL="228600" lvl="0" indent="-228600">
              <a:lnSpc>
                <a:spcPct val="100000"/>
              </a:lnSpc>
              <a:spcBef>
                <a:spcPts val="0"/>
              </a:spcBef>
              <a:spcAft>
                <a:spcPts val="1200"/>
              </a:spcAft>
              <a:buClr>
                <a:srgbClr val="00838B"/>
              </a:buClr>
              <a:buFont typeface="Arial" panose="020B0604020202020204" pitchFamily="34" charset="0"/>
              <a:buChar char="•"/>
            </a:pPr>
            <a:r>
              <a:rPr lang="en-US" sz="2400" kern="0" dirty="0">
                <a:solidFill>
                  <a:schemeClr val="tx1"/>
                </a:solidFill>
                <a:sym typeface="Century Gothic"/>
              </a:rPr>
              <a:t>The mission of DAODAS is to ensure the availability and quality of a continuum of substance use services, thereby improving the health status, safety, and quality of life of individuals, families, and communities across South Carolina.</a:t>
            </a:r>
          </a:p>
          <a:p>
            <a:pPr marL="228600" lvl="0" indent="-228600">
              <a:lnSpc>
                <a:spcPct val="100000"/>
              </a:lnSpc>
              <a:spcBef>
                <a:spcPts val="0"/>
              </a:spcBef>
              <a:spcAft>
                <a:spcPts val="1200"/>
              </a:spcAft>
              <a:buClr>
                <a:srgbClr val="00838B"/>
              </a:buClr>
              <a:buFont typeface="Arial" panose="020B0604020202020204" pitchFamily="34" charset="0"/>
              <a:buChar char="•"/>
            </a:pPr>
            <a:r>
              <a:rPr lang="en-US" sz="2400" kern="0" dirty="0">
                <a:solidFill>
                  <a:schemeClr val="tx1"/>
                </a:solidFill>
                <a:sym typeface="Century Gothic"/>
              </a:rPr>
              <a:t>DAODAS coordinates a statewide system of county alcohol and drug abuse authorities that provide prevention, treatment, and recovery services.</a:t>
            </a:r>
          </a:p>
          <a:p>
            <a:pPr marL="228600" lvl="0" indent="-228600">
              <a:lnSpc>
                <a:spcPct val="100000"/>
              </a:lnSpc>
              <a:spcBef>
                <a:spcPts val="0"/>
              </a:spcBef>
              <a:spcAft>
                <a:spcPts val="1200"/>
              </a:spcAft>
              <a:buClr>
                <a:srgbClr val="00838B"/>
              </a:buClr>
              <a:buFont typeface="Arial" panose="020B0604020202020204" pitchFamily="34" charset="0"/>
              <a:buChar char="•"/>
            </a:pPr>
            <a:r>
              <a:rPr lang="en-US" sz="2400" kern="0" dirty="0">
                <a:solidFill>
                  <a:schemeClr val="tx1"/>
                </a:solidFill>
                <a:sym typeface="Century Gothic"/>
              </a:rPr>
              <a:t>To access DAODAS’s website, follow this link: </a:t>
            </a:r>
            <a:r>
              <a:rPr lang="en-US" sz="2400" kern="0" dirty="0">
                <a:solidFill>
                  <a:srgbClr val="00838B"/>
                </a:solidFill>
                <a:sym typeface="Century Gothic"/>
                <a:hlinkClick r:id="rId3"/>
              </a:rPr>
              <a:t>http://www.daodas.sc.gov</a:t>
            </a:r>
            <a:endParaRPr lang="en-US" sz="2400" dirty="0">
              <a:solidFill>
                <a:srgbClr val="00838B"/>
              </a:solidFill>
            </a:endParaRPr>
          </a:p>
        </p:txBody>
      </p:sp>
      <p:sp>
        <p:nvSpPr>
          <p:cNvPr id="6" name="Title 1"/>
          <p:cNvSpPr txBox="1">
            <a:spLocks/>
          </p:cNvSpPr>
          <p:nvPr/>
        </p:nvSpPr>
        <p:spPr>
          <a:xfrm>
            <a:off x="457200" y="914400"/>
            <a:ext cx="11274552"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DAODAS</a:t>
            </a:r>
          </a:p>
        </p:txBody>
      </p:sp>
    </p:spTree>
    <p:extLst>
      <p:ext uri="{BB962C8B-B14F-4D97-AF65-F5344CB8AC3E}">
        <p14:creationId xmlns:p14="http://schemas.microsoft.com/office/powerpoint/2010/main" val="121869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30</a:t>
            </a:fld>
            <a:endParaRPr lang="en-US" dirty="0"/>
          </a:p>
        </p:txBody>
      </p:sp>
      <p:sp>
        <p:nvSpPr>
          <p:cNvPr id="7" name="Title 1"/>
          <p:cNvSpPr txBox="1">
            <a:spLocks/>
          </p:cNvSpPr>
          <p:nvPr/>
        </p:nvSpPr>
        <p:spPr>
          <a:xfrm>
            <a:off x="457200" y="914400"/>
            <a:ext cx="11265408"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CSAP Strategy 4:  Community-Based Process</a:t>
            </a:r>
          </a:p>
        </p:txBody>
      </p:sp>
      <p:sp>
        <p:nvSpPr>
          <p:cNvPr id="8" name="Content Placeholder 4"/>
          <p:cNvSpPr>
            <a:spLocks noGrp="1"/>
          </p:cNvSpPr>
          <p:nvPr>
            <p:ph idx="1"/>
          </p:nvPr>
        </p:nvSpPr>
        <p:spPr>
          <a:xfrm>
            <a:off x="457200" y="1554480"/>
            <a:ext cx="11274552" cy="4623035"/>
          </a:xfrm>
        </p:spPr>
        <p:txBody>
          <a:bodyPr/>
          <a:lstStyle/>
          <a:p>
            <a:pPr marL="0" lvl="0" indent="0">
              <a:lnSpc>
                <a:spcPct val="100000"/>
              </a:lnSpc>
              <a:spcBef>
                <a:spcPts val="0"/>
              </a:spcBef>
              <a:spcAft>
                <a:spcPts val="1200"/>
              </a:spcAft>
              <a:buClr>
                <a:srgbClr val="00C6BB"/>
              </a:buClr>
              <a:buSzPts val="1800"/>
              <a:buNone/>
            </a:pPr>
            <a:r>
              <a:rPr lang="en-US" sz="2400" kern="0" dirty="0">
                <a:solidFill>
                  <a:schemeClr val="tx1"/>
                </a:solidFill>
                <a:sym typeface="Century Gothic"/>
              </a:rPr>
              <a:t>This strategy aims to enhance the ability of the community to more effectively provide prevention and treatment services for alcohol, tobacco, and drug use disorders.  Activities in this strategy include organizing, planning, enhancing efficiency and effectiveness of service implementation, interagency collaboration, coalition building, and networking.</a:t>
            </a:r>
          </a:p>
          <a:p>
            <a:pPr marL="521208" lvl="1" indent="-228600">
              <a:lnSpc>
                <a:spcPct val="100000"/>
              </a:lnSpc>
              <a:spcBef>
                <a:spcPts val="0"/>
              </a:spcBef>
              <a:spcAft>
                <a:spcPts val="0"/>
              </a:spcAft>
              <a:buClr>
                <a:srgbClr val="00838B"/>
              </a:buClr>
              <a:buFont typeface="Arial" panose="020B0604020202020204" pitchFamily="34" charset="0"/>
              <a:buChar char="•"/>
            </a:pPr>
            <a:r>
              <a:rPr lang="en-US" sz="2400" b="1" kern="0" dirty="0">
                <a:solidFill>
                  <a:schemeClr val="tx1"/>
                </a:solidFill>
                <a:sym typeface="Century Gothic"/>
              </a:rPr>
              <a:t>Examples: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Community and volunteer training (e.g., neighborhood action training, training of key people in the system, staff/officials training) </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Systematic planning </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Multi-agency coordination and collaboration </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Accessing services and funding </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Community team-building</a:t>
            </a:r>
            <a:endParaRPr lang="en-US" sz="2400" dirty="0">
              <a:solidFill>
                <a:schemeClr val="tx1"/>
              </a:solidFill>
            </a:endParaRPr>
          </a:p>
        </p:txBody>
      </p:sp>
    </p:spTree>
    <p:extLst>
      <p:ext uri="{BB962C8B-B14F-4D97-AF65-F5344CB8AC3E}">
        <p14:creationId xmlns:p14="http://schemas.microsoft.com/office/powerpoint/2010/main" val="4020646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31</a:t>
            </a:fld>
            <a:endParaRPr lang="en-US" dirty="0"/>
          </a:p>
        </p:txBody>
      </p:sp>
      <p:sp>
        <p:nvSpPr>
          <p:cNvPr id="7" name="Title 1"/>
          <p:cNvSpPr txBox="1">
            <a:spLocks/>
          </p:cNvSpPr>
          <p:nvPr/>
        </p:nvSpPr>
        <p:spPr>
          <a:xfrm>
            <a:off x="457200" y="914400"/>
            <a:ext cx="11265408"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CSAP Strategy 5:  Problem Identification &amp; Referral</a:t>
            </a:r>
          </a:p>
        </p:txBody>
      </p:sp>
      <p:sp>
        <p:nvSpPr>
          <p:cNvPr id="8" name="Content Placeholder 4"/>
          <p:cNvSpPr>
            <a:spLocks noGrp="1"/>
          </p:cNvSpPr>
          <p:nvPr>
            <p:ph idx="1"/>
          </p:nvPr>
        </p:nvSpPr>
        <p:spPr>
          <a:xfrm>
            <a:off x="457200" y="1554481"/>
            <a:ext cx="11274552" cy="3581046"/>
          </a:xfrm>
        </p:spPr>
        <p:txBody>
          <a:bodyPr/>
          <a:lstStyle/>
          <a:p>
            <a:pPr marL="0" lvl="0" indent="0">
              <a:lnSpc>
                <a:spcPct val="100000"/>
              </a:lnSpc>
              <a:spcBef>
                <a:spcPts val="0"/>
              </a:spcBef>
              <a:spcAft>
                <a:spcPts val="1200"/>
              </a:spcAft>
              <a:buClr>
                <a:srgbClr val="00C6BB"/>
              </a:buClr>
              <a:buSzPts val="1800"/>
              <a:buNone/>
            </a:pPr>
            <a:r>
              <a:rPr lang="en-US" sz="2400" kern="0" dirty="0">
                <a:solidFill>
                  <a:schemeClr val="tx1"/>
                </a:solidFill>
                <a:sym typeface="Century Gothic"/>
              </a:rPr>
              <a:t>This strategy aims at identification of those who have indulged in illegal/age-inappropriate use of tobacco or alcohol and those individuals who have indulged in the first use of illicit drugs in order to assess whether their behavior can be reversed through education.  It should be noted, however, that this strategy does not include any activity designed to determine if a person is in need of treatment.</a:t>
            </a:r>
          </a:p>
          <a:p>
            <a:pPr marL="521208" lvl="1" indent="-228600">
              <a:lnSpc>
                <a:spcPct val="100000"/>
              </a:lnSpc>
              <a:spcBef>
                <a:spcPts val="0"/>
              </a:spcBef>
              <a:spcAft>
                <a:spcPts val="0"/>
              </a:spcAft>
              <a:buClr>
                <a:srgbClr val="00838B"/>
              </a:buClr>
              <a:buFont typeface="Arial" panose="020B0604020202020204" pitchFamily="34" charset="0"/>
              <a:buChar char="•"/>
            </a:pPr>
            <a:r>
              <a:rPr lang="en-US" sz="2400" b="1" kern="0" dirty="0">
                <a:solidFill>
                  <a:schemeClr val="tx1"/>
                </a:solidFill>
                <a:sym typeface="Century Gothic"/>
              </a:rPr>
              <a:t>Examples: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Employee assistance programs </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Student assistance programs </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Driving while under the influence/driving while intoxicated education programs</a:t>
            </a:r>
            <a:endParaRPr lang="en-US" sz="2400" dirty="0">
              <a:solidFill>
                <a:schemeClr val="tx1"/>
              </a:solidFill>
            </a:endParaRPr>
          </a:p>
        </p:txBody>
      </p:sp>
    </p:spTree>
    <p:extLst>
      <p:ext uri="{BB962C8B-B14F-4D97-AF65-F5344CB8AC3E}">
        <p14:creationId xmlns:p14="http://schemas.microsoft.com/office/powerpoint/2010/main" val="3222711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32</a:t>
            </a:fld>
            <a:endParaRPr lang="en-US" dirty="0"/>
          </a:p>
        </p:txBody>
      </p:sp>
      <p:sp>
        <p:nvSpPr>
          <p:cNvPr id="7" name="Title 1"/>
          <p:cNvSpPr txBox="1">
            <a:spLocks/>
          </p:cNvSpPr>
          <p:nvPr/>
        </p:nvSpPr>
        <p:spPr>
          <a:xfrm>
            <a:off x="457200" y="914400"/>
            <a:ext cx="11265408"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CSAP Strategy 6:  Alternative Activities</a:t>
            </a:r>
          </a:p>
        </p:txBody>
      </p:sp>
      <p:sp>
        <p:nvSpPr>
          <p:cNvPr id="8" name="Content Placeholder 4"/>
          <p:cNvSpPr>
            <a:spLocks noGrp="1"/>
          </p:cNvSpPr>
          <p:nvPr>
            <p:ph idx="1"/>
          </p:nvPr>
        </p:nvSpPr>
        <p:spPr>
          <a:xfrm>
            <a:off x="457200" y="1554481"/>
            <a:ext cx="11274552" cy="3581046"/>
          </a:xfrm>
        </p:spPr>
        <p:txBody>
          <a:bodyPr/>
          <a:lstStyle/>
          <a:p>
            <a:pPr marL="0" lvl="0" indent="0">
              <a:lnSpc>
                <a:spcPct val="100000"/>
              </a:lnSpc>
              <a:spcBef>
                <a:spcPts val="0"/>
              </a:spcBef>
              <a:spcAft>
                <a:spcPts val="1200"/>
              </a:spcAft>
              <a:buClr>
                <a:srgbClr val="00C6BB"/>
              </a:buClr>
              <a:buSzPts val="1800"/>
              <a:buNone/>
            </a:pPr>
            <a:r>
              <a:rPr lang="en-US" sz="2400" kern="0" dirty="0">
                <a:solidFill>
                  <a:schemeClr val="tx1"/>
                </a:solidFill>
                <a:sym typeface="Century Gothic"/>
              </a:rPr>
              <a:t>This strategy provides for the participation of target populations in activities that exclude alcohol, tobacco, and other drug use.  The assumption is that constructive and healthy activities offset the attraction to, or otherwise meet the needs usually filled by alcohol, tobacco, and other drugs and would, therefore, minimize or obviate resort to the latter.</a:t>
            </a:r>
          </a:p>
          <a:p>
            <a:pPr marL="521208" lvl="1" indent="-228600">
              <a:lnSpc>
                <a:spcPct val="100000"/>
              </a:lnSpc>
              <a:spcBef>
                <a:spcPts val="0"/>
              </a:spcBef>
              <a:spcAft>
                <a:spcPts val="0"/>
              </a:spcAft>
              <a:buClr>
                <a:srgbClr val="00838B"/>
              </a:buClr>
              <a:buFont typeface="Arial" panose="020B0604020202020204" pitchFamily="34" charset="0"/>
              <a:buChar char="•"/>
            </a:pPr>
            <a:r>
              <a:rPr lang="en-US" sz="2400" b="1" kern="0" dirty="0">
                <a:solidFill>
                  <a:schemeClr val="tx1"/>
                </a:solidFill>
                <a:sym typeface="Century Gothic"/>
              </a:rPr>
              <a:t>Examples:</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Drug-free dances and parties </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Youth/adult leadership activities </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Community drop-in centers </a:t>
            </a:r>
          </a:p>
          <a:p>
            <a:pPr marL="914400" lvl="1" indent="-342900">
              <a:lnSpc>
                <a:spcPct val="100000"/>
              </a:lnSpc>
              <a:spcBef>
                <a:spcPts val="0"/>
              </a:spcBef>
              <a:spcAft>
                <a:spcPts val="0"/>
              </a:spcAft>
              <a:buClr>
                <a:srgbClr val="00838B"/>
              </a:buClr>
              <a:buSzPct val="100000"/>
              <a:buFont typeface="Courier New" panose="02070309020205020404" pitchFamily="49" charset="0"/>
              <a:buChar char="o"/>
            </a:pPr>
            <a:r>
              <a:rPr lang="en-US" sz="2400" kern="0" dirty="0">
                <a:solidFill>
                  <a:schemeClr val="tx1"/>
                </a:solidFill>
                <a:sym typeface="Century Gothic"/>
              </a:rPr>
              <a:t>Community service activities</a:t>
            </a:r>
            <a:endParaRPr lang="en-US" sz="2400" dirty="0">
              <a:solidFill>
                <a:schemeClr val="tx1"/>
              </a:solidFill>
            </a:endParaRPr>
          </a:p>
        </p:txBody>
      </p:sp>
    </p:spTree>
    <p:extLst>
      <p:ext uri="{BB962C8B-B14F-4D97-AF65-F5344CB8AC3E}">
        <p14:creationId xmlns:p14="http://schemas.microsoft.com/office/powerpoint/2010/main" val="281379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33</a:t>
            </a:fld>
            <a:endParaRPr lang="en-US" dirty="0"/>
          </a:p>
        </p:txBody>
      </p:sp>
      <p:sp>
        <p:nvSpPr>
          <p:cNvPr id="7" name="Title 1"/>
          <p:cNvSpPr txBox="1">
            <a:spLocks/>
          </p:cNvSpPr>
          <p:nvPr/>
        </p:nvSpPr>
        <p:spPr>
          <a:xfrm>
            <a:off x="457200" y="914400"/>
            <a:ext cx="11274552" cy="9144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SABG and Institute of Medicine’s Target Audiences </a:t>
            </a:r>
            <a:br>
              <a:rPr lang="en-US" sz="3000" b="1" dirty="0">
                <a:solidFill>
                  <a:srgbClr val="00838B"/>
                </a:solidFill>
                <a:latin typeface="+mn-lt"/>
              </a:rPr>
            </a:br>
            <a:r>
              <a:rPr lang="en-US" sz="3000" b="1" dirty="0">
                <a:solidFill>
                  <a:srgbClr val="00838B"/>
                </a:solidFill>
                <a:latin typeface="+mn-lt"/>
              </a:rPr>
              <a:t>for Primary Prevention Services</a:t>
            </a:r>
          </a:p>
        </p:txBody>
      </p:sp>
      <p:sp>
        <p:nvSpPr>
          <p:cNvPr id="6" name="Google Shape;313;p45"/>
          <p:cNvSpPr txBox="1">
            <a:spLocks/>
          </p:cNvSpPr>
          <p:nvPr/>
        </p:nvSpPr>
        <p:spPr>
          <a:xfrm>
            <a:off x="457200" y="2011679"/>
            <a:ext cx="11274552" cy="4325325"/>
          </a:xfrm>
          <a:prstGeom prst="rect">
            <a:avLst/>
          </a:prstGeom>
        </p:spPr>
        <p:txBody>
          <a:bodyPr tIns="0" bIns="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nSpc>
                <a:spcPct val="100000"/>
              </a:lnSpc>
              <a:spcBef>
                <a:spcPts val="0"/>
              </a:spcBef>
              <a:spcAft>
                <a:spcPts val="1200"/>
              </a:spcAft>
              <a:buFont typeface="Arial" panose="020B0604020202020204" pitchFamily="34" charset="0"/>
              <a:buChar char="•"/>
            </a:pPr>
            <a:r>
              <a:rPr lang="en-US" sz="2400" dirty="0">
                <a:solidFill>
                  <a:schemeClr val="tx1"/>
                </a:solidFill>
              </a:rPr>
              <a:t>Recipients of SABG funding should use a variety of strategies that target populations with different levels of risk.  Specifically, prevention strategies can be classified using the Institute of Medicine Model of Universal, Selective, and Indicated, which classifies preventive interventions by targeted population. </a:t>
            </a:r>
          </a:p>
          <a:p>
            <a:pPr marL="228600" indent="-228600">
              <a:lnSpc>
                <a:spcPct val="100000"/>
              </a:lnSpc>
              <a:spcBef>
                <a:spcPts val="0"/>
              </a:spcBef>
              <a:spcAft>
                <a:spcPts val="0"/>
              </a:spcAft>
              <a:buFont typeface="Arial" panose="020B0604020202020204" pitchFamily="34" charset="0"/>
              <a:buChar char="•"/>
            </a:pPr>
            <a:r>
              <a:rPr lang="en-US" sz="2400" dirty="0">
                <a:solidFill>
                  <a:schemeClr val="tx1"/>
                </a:solidFill>
              </a:rPr>
              <a:t>The definitions for these population classifications are: </a:t>
            </a:r>
          </a:p>
          <a:p>
            <a:pPr marL="457200" lvl="1" indent="-228600">
              <a:lnSpc>
                <a:spcPct val="100000"/>
              </a:lnSpc>
              <a:spcBef>
                <a:spcPts val="0"/>
              </a:spcBef>
              <a:spcAft>
                <a:spcPts val="0"/>
              </a:spcAft>
              <a:buFont typeface="Courier New" panose="02070309020205020404" pitchFamily="49" charset="0"/>
              <a:buChar char="o"/>
            </a:pPr>
            <a:r>
              <a:rPr lang="en-US" sz="2200" b="1" dirty="0">
                <a:solidFill>
                  <a:schemeClr val="tx1"/>
                </a:solidFill>
              </a:rPr>
              <a:t>Universal:</a:t>
            </a:r>
            <a:r>
              <a:rPr lang="en-US" sz="2200" dirty="0">
                <a:solidFill>
                  <a:schemeClr val="tx1"/>
                </a:solidFill>
              </a:rPr>
              <a:t> The general public or a whole population group that has not been identified on the basis of individual risk</a:t>
            </a:r>
          </a:p>
          <a:p>
            <a:pPr marL="457200" lvl="1" indent="-228600">
              <a:lnSpc>
                <a:spcPct val="100000"/>
              </a:lnSpc>
              <a:spcBef>
                <a:spcPts val="0"/>
              </a:spcBef>
              <a:spcAft>
                <a:spcPts val="0"/>
              </a:spcAft>
              <a:buFont typeface="Courier New" panose="02070309020205020404" pitchFamily="49" charset="0"/>
              <a:buChar char="o"/>
            </a:pPr>
            <a:r>
              <a:rPr lang="en-US" sz="2200" b="1" dirty="0">
                <a:solidFill>
                  <a:schemeClr val="tx1"/>
                </a:solidFill>
              </a:rPr>
              <a:t>Selective:</a:t>
            </a:r>
            <a:r>
              <a:rPr lang="en-US" sz="2200" dirty="0">
                <a:solidFill>
                  <a:schemeClr val="tx1"/>
                </a:solidFill>
              </a:rPr>
              <a:t> Individuals or a subgroup of the population whose risk of developing a disorder is significantly higher than average</a:t>
            </a:r>
          </a:p>
          <a:p>
            <a:pPr marL="457200" lvl="1" indent="-228600">
              <a:lnSpc>
                <a:spcPct val="100000"/>
              </a:lnSpc>
              <a:spcBef>
                <a:spcPts val="0"/>
              </a:spcBef>
              <a:spcAft>
                <a:spcPts val="0"/>
              </a:spcAft>
              <a:buFont typeface="Courier New" panose="02070309020205020404" pitchFamily="49" charset="0"/>
              <a:buChar char="o"/>
            </a:pPr>
            <a:r>
              <a:rPr lang="en-US" sz="2200" b="1" dirty="0">
                <a:solidFill>
                  <a:schemeClr val="tx1"/>
                </a:solidFill>
              </a:rPr>
              <a:t>Indicated:</a:t>
            </a:r>
            <a:r>
              <a:rPr lang="en-US" sz="2200" dirty="0">
                <a:solidFill>
                  <a:schemeClr val="tx1"/>
                </a:solidFill>
              </a:rPr>
              <a:t> Individuals in high-risk environments who have minimal but detectable signs or symptoms foreshadowing disorder or have biological markers indicating predispositions for disorder but do not yet meet diagnostic levels</a:t>
            </a:r>
          </a:p>
        </p:txBody>
      </p:sp>
    </p:spTree>
    <p:extLst>
      <p:ext uri="{BB962C8B-B14F-4D97-AF65-F5344CB8AC3E}">
        <p14:creationId xmlns:p14="http://schemas.microsoft.com/office/powerpoint/2010/main" val="267078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34</a:t>
            </a:fld>
            <a:endParaRPr lang="en-US" dirty="0"/>
          </a:p>
        </p:txBody>
      </p:sp>
      <p:sp>
        <p:nvSpPr>
          <p:cNvPr id="7" name="Title 1"/>
          <p:cNvSpPr txBox="1">
            <a:spLocks/>
          </p:cNvSpPr>
          <p:nvPr/>
        </p:nvSpPr>
        <p:spPr>
          <a:xfrm>
            <a:off x="457200" y="914400"/>
            <a:ext cx="11274552"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Strategic Prevention Framework (SPF) 	</a:t>
            </a:r>
          </a:p>
        </p:txBody>
      </p:sp>
      <p:pic>
        <p:nvPicPr>
          <p:cNvPr id="6" name="Google Shape;389;p56"/>
          <p:cNvPicPr preferRelativeResize="0">
            <a:picLocks/>
          </p:cNvPicPr>
          <p:nvPr/>
        </p:nvPicPr>
        <p:blipFill rotWithShape="1">
          <a:blip r:embed="rId3">
            <a:alphaModFix/>
          </a:blip>
          <a:srcRect l="3692" t="3753" r="1907" b="3320"/>
          <a:stretch/>
        </p:blipFill>
        <p:spPr>
          <a:xfrm>
            <a:off x="7824467" y="1796902"/>
            <a:ext cx="3774558" cy="3732028"/>
          </a:xfrm>
          <a:prstGeom prst="rect">
            <a:avLst/>
          </a:prstGeom>
        </p:spPr>
      </p:pic>
      <p:sp>
        <p:nvSpPr>
          <p:cNvPr id="9" name="Google Shape;390;p56"/>
          <p:cNvSpPr/>
          <p:nvPr/>
        </p:nvSpPr>
        <p:spPr>
          <a:xfrm>
            <a:off x="457200" y="1371600"/>
            <a:ext cx="6660000" cy="499730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2400"/>
              </a:spcAft>
              <a:buNone/>
            </a:pPr>
            <a:r>
              <a:rPr lang="en-US" sz="2400" dirty="0">
                <a:ea typeface="Century Gothic"/>
                <a:cs typeface="Century Gothic"/>
                <a:sym typeface="Century Gothic"/>
              </a:rPr>
              <a:t>SAMHSA’s SPF is a planning process for preventing substance use and misuse.</a:t>
            </a:r>
            <a:endParaRPr sz="2400" dirty="0"/>
          </a:p>
          <a:p>
            <a:pPr marL="0" marR="0" lvl="0" indent="0" algn="l" rtl="0">
              <a:spcBef>
                <a:spcPts val="0"/>
              </a:spcBef>
              <a:spcAft>
                <a:spcPts val="0"/>
              </a:spcAft>
              <a:buNone/>
            </a:pPr>
            <a:r>
              <a:rPr lang="en-US" sz="2400" dirty="0">
                <a:ea typeface="Century Gothic"/>
                <a:cs typeface="Century Gothic"/>
                <a:sym typeface="Century Gothic"/>
              </a:rPr>
              <a:t>The five steps and two guiding principles of the SPF offer prevention professionals a comprehensive process for addressing the substance misuse and related behavioral health problems facing their communities. The effectiveness of the SPF begins with a clear understanding of community needs and involves community members in all stages of the planning process.</a:t>
            </a:r>
            <a:endParaRPr sz="2400" dirty="0">
              <a:ea typeface="Century Gothic"/>
              <a:cs typeface="Century Gothic"/>
              <a:sym typeface="Century Gothic"/>
            </a:endParaRPr>
          </a:p>
        </p:txBody>
      </p:sp>
    </p:spTree>
    <p:extLst>
      <p:ext uri="{BB962C8B-B14F-4D97-AF65-F5344CB8AC3E}">
        <p14:creationId xmlns:p14="http://schemas.microsoft.com/office/powerpoint/2010/main" val="2836968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35</a:t>
            </a:fld>
            <a:endParaRPr lang="en-US" dirty="0"/>
          </a:p>
        </p:txBody>
      </p:sp>
      <p:sp>
        <p:nvSpPr>
          <p:cNvPr id="7" name="Title 1"/>
          <p:cNvSpPr txBox="1">
            <a:spLocks/>
          </p:cNvSpPr>
          <p:nvPr/>
        </p:nvSpPr>
        <p:spPr>
          <a:xfrm>
            <a:off x="457200" y="914400"/>
            <a:ext cx="11265408"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Professional Development Opportunities</a:t>
            </a:r>
          </a:p>
        </p:txBody>
      </p:sp>
      <p:sp>
        <p:nvSpPr>
          <p:cNvPr id="8" name="Content Placeholder 4"/>
          <p:cNvSpPr>
            <a:spLocks noGrp="1"/>
          </p:cNvSpPr>
          <p:nvPr>
            <p:ph idx="1"/>
          </p:nvPr>
        </p:nvSpPr>
        <p:spPr>
          <a:xfrm>
            <a:off x="457200" y="1554480"/>
            <a:ext cx="11274552" cy="4644301"/>
          </a:xfrm>
        </p:spPr>
        <p:txBody>
          <a:bodyPr tIns="0" bIns="0"/>
          <a:lstStyle/>
          <a:p>
            <a:pPr marL="0" lvl="0" indent="0">
              <a:lnSpc>
                <a:spcPts val="2500"/>
              </a:lnSpc>
              <a:spcBef>
                <a:spcPts val="0"/>
              </a:spcBef>
              <a:spcAft>
                <a:spcPts val="0"/>
              </a:spcAft>
              <a:buClr>
                <a:srgbClr val="00C6BB"/>
              </a:buClr>
              <a:buSzPts val="1800"/>
              <a:buNone/>
            </a:pPr>
            <a:r>
              <a:rPr lang="en-US" sz="2400" b="1" kern="0" dirty="0">
                <a:solidFill>
                  <a:schemeClr val="tx1"/>
                </a:solidFill>
                <a:sym typeface="Century Gothic"/>
              </a:rPr>
              <a:t>Prevention Quarterly Meetings</a:t>
            </a:r>
          </a:p>
          <a:p>
            <a:pPr marL="457200" indent="-228600">
              <a:lnSpc>
                <a:spcPts val="2300"/>
              </a:lnSpc>
              <a:spcBef>
                <a:spcPts val="0"/>
              </a:spcBef>
              <a:spcAft>
                <a:spcPts val="0"/>
              </a:spcAft>
              <a:buClr>
                <a:srgbClr val="00838B"/>
              </a:buClr>
              <a:buFont typeface="Arial" panose="020B0604020202020204" pitchFamily="34" charset="0"/>
              <a:buChar char="•"/>
            </a:pPr>
            <a:r>
              <a:rPr lang="en-US" sz="2200" kern="0" dirty="0">
                <a:solidFill>
                  <a:schemeClr val="tx1"/>
                </a:solidFill>
                <a:sym typeface="Century Gothic"/>
              </a:rPr>
              <a:t>Occur 4 times a year</a:t>
            </a:r>
          </a:p>
          <a:p>
            <a:pPr marL="457200" indent="-228600">
              <a:lnSpc>
                <a:spcPts val="2300"/>
              </a:lnSpc>
              <a:spcBef>
                <a:spcPts val="0"/>
              </a:spcBef>
              <a:spcAft>
                <a:spcPts val="0"/>
              </a:spcAft>
              <a:buClr>
                <a:srgbClr val="00838B"/>
              </a:buClr>
              <a:buFont typeface="Arial" panose="020B0604020202020204" pitchFamily="34" charset="0"/>
              <a:buChar char="•"/>
            </a:pPr>
            <a:r>
              <a:rPr lang="en-US" sz="2200" kern="0" dirty="0">
                <a:solidFill>
                  <a:schemeClr val="tx1"/>
                </a:solidFill>
                <a:sym typeface="Century Gothic"/>
              </a:rPr>
              <a:t>2 hosted by DAODAS</a:t>
            </a:r>
          </a:p>
          <a:p>
            <a:pPr marL="457200" indent="-228600">
              <a:lnSpc>
                <a:spcPts val="2300"/>
              </a:lnSpc>
              <a:spcBef>
                <a:spcPts val="0"/>
              </a:spcBef>
              <a:spcAft>
                <a:spcPts val="600"/>
              </a:spcAft>
              <a:buClr>
                <a:srgbClr val="00838B"/>
              </a:buClr>
              <a:buFont typeface="Arial" panose="020B0604020202020204" pitchFamily="34" charset="0"/>
              <a:buChar char="•"/>
            </a:pPr>
            <a:r>
              <a:rPr lang="en-US" sz="2200" kern="0" dirty="0">
                <a:solidFill>
                  <a:schemeClr val="tx1"/>
                </a:solidFill>
                <a:sym typeface="Century Gothic"/>
              </a:rPr>
              <a:t>2 hosted by the S.C. Association of Prevention Professionals and Advocates (SCAPPA)</a:t>
            </a:r>
          </a:p>
          <a:p>
            <a:pPr marL="0" lvl="0" indent="0">
              <a:lnSpc>
                <a:spcPts val="2500"/>
              </a:lnSpc>
              <a:spcBef>
                <a:spcPts val="0"/>
              </a:spcBef>
              <a:spcAft>
                <a:spcPts val="0"/>
              </a:spcAft>
              <a:buClr>
                <a:srgbClr val="00C6BB"/>
              </a:buClr>
              <a:buSzPts val="1800"/>
              <a:buNone/>
            </a:pPr>
            <a:r>
              <a:rPr lang="en-US" sz="2400" b="1" kern="0" dirty="0">
                <a:solidFill>
                  <a:schemeClr val="tx1"/>
                </a:solidFill>
                <a:sym typeface="Century Gothic"/>
              </a:rPr>
              <a:t>Regional Meetings &amp; Trainings</a:t>
            </a:r>
          </a:p>
          <a:p>
            <a:pPr marL="457200" indent="-228600">
              <a:lnSpc>
                <a:spcPts val="2300"/>
              </a:lnSpc>
              <a:spcBef>
                <a:spcPts val="0"/>
              </a:spcBef>
              <a:spcAft>
                <a:spcPts val="0"/>
              </a:spcAft>
              <a:buClr>
                <a:srgbClr val="00838B"/>
              </a:buClr>
              <a:buFont typeface="Arial" panose="020B0604020202020204" pitchFamily="34" charset="0"/>
              <a:buChar char="•"/>
            </a:pPr>
            <a:r>
              <a:rPr lang="en-US" sz="2200" kern="0" dirty="0">
                <a:solidFill>
                  <a:schemeClr val="tx1"/>
                </a:solidFill>
                <a:sym typeface="Century Gothic"/>
              </a:rPr>
              <a:t>Regional meetings &amp; trainings occur on a regular basis, with topics chosen according to needs</a:t>
            </a:r>
          </a:p>
          <a:p>
            <a:pPr marL="457200" indent="-228600">
              <a:lnSpc>
                <a:spcPts val="2300"/>
              </a:lnSpc>
              <a:spcBef>
                <a:spcPts val="0"/>
              </a:spcBef>
              <a:spcAft>
                <a:spcPts val="600"/>
              </a:spcAft>
              <a:buClr>
                <a:srgbClr val="00838B"/>
              </a:buClr>
              <a:buFont typeface="Arial" panose="020B0604020202020204" pitchFamily="34" charset="0"/>
              <a:buChar char="•"/>
            </a:pPr>
            <a:r>
              <a:rPr lang="en-US" sz="2200" kern="0" dirty="0">
                <a:solidFill>
                  <a:schemeClr val="tx1"/>
                </a:solidFill>
                <a:sym typeface="Century Gothic"/>
              </a:rPr>
              <a:t>Regional trainings occur at least twice per year, and at least 4 webinars are hosted or promoted</a:t>
            </a:r>
          </a:p>
          <a:p>
            <a:pPr marL="0" lvl="0" indent="0">
              <a:lnSpc>
                <a:spcPts val="2500"/>
              </a:lnSpc>
              <a:spcBef>
                <a:spcPts val="0"/>
              </a:spcBef>
              <a:spcAft>
                <a:spcPts val="0"/>
              </a:spcAft>
              <a:buClr>
                <a:srgbClr val="00C6BB"/>
              </a:buClr>
              <a:buSzPts val="1800"/>
              <a:buNone/>
            </a:pPr>
            <a:r>
              <a:rPr lang="en-US" sz="2400" b="1" kern="0" dirty="0">
                <a:solidFill>
                  <a:schemeClr val="tx1"/>
                </a:solidFill>
                <a:sym typeface="Century Gothic"/>
              </a:rPr>
              <a:t>BHSA Trainings</a:t>
            </a:r>
          </a:p>
          <a:p>
            <a:pPr marL="457200" indent="-228600">
              <a:lnSpc>
                <a:spcPts val="2300"/>
              </a:lnSpc>
              <a:spcBef>
                <a:spcPts val="0"/>
              </a:spcBef>
              <a:spcAft>
                <a:spcPts val="0"/>
              </a:spcAft>
              <a:buClr>
                <a:srgbClr val="00838B"/>
              </a:buClr>
              <a:buFont typeface="Arial" panose="020B0604020202020204" pitchFamily="34" charset="0"/>
              <a:buChar char="•"/>
            </a:pPr>
            <a:r>
              <a:rPr lang="en-US" sz="2200" kern="0" dirty="0">
                <a:solidFill>
                  <a:schemeClr val="tx1"/>
                </a:solidFill>
                <a:sym typeface="Century Gothic"/>
              </a:rPr>
              <a:t>“Ethics in Prevention” offered at least once per year</a:t>
            </a:r>
          </a:p>
          <a:p>
            <a:pPr marL="457200" indent="-228600">
              <a:lnSpc>
                <a:spcPts val="2300"/>
              </a:lnSpc>
              <a:spcBef>
                <a:spcPts val="0"/>
              </a:spcBef>
              <a:spcAft>
                <a:spcPts val="600"/>
              </a:spcAft>
              <a:buClr>
                <a:srgbClr val="00838B"/>
              </a:buClr>
              <a:buFont typeface="Arial" panose="020B0604020202020204" pitchFamily="34" charset="0"/>
              <a:buChar char="•"/>
            </a:pPr>
            <a:r>
              <a:rPr lang="en-US" sz="2200" kern="0" dirty="0">
                <a:solidFill>
                  <a:schemeClr val="tx1"/>
                </a:solidFill>
                <a:sym typeface="Century Gothic"/>
              </a:rPr>
              <a:t>“Substance Abuse Prevention Skills Training (SAPST)” offered at least once per year</a:t>
            </a:r>
          </a:p>
          <a:p>
            <a:pPr>
              <a:lnSpc>
                <a:spcPts val="2500"/>
              </a:lnSpc>
              <a:spcBef>
                <a:spcPts val="0"/>
              </a:spcBef>
              <a:spcAft>
                <a:spcPts val="600"/>
              </a:spcAft>
            </a:pPr>
            <a:r>
              <a:rPr lang="en-US" sz="2400" b="1" dirty="0"/>
              <a:t>SCAPPA Annual Meeting</a:t>
            </a:r>
          </a:p>
          <a:p>
            <a:pPr>
              <a:lnSpc>
                <a:spcPts val="2500"/>
              </a:lnSpc>
              <a:spcBef>
                <a:spcPts val="0"/>
              </a:spcBef>
              <a:spcAft>
                <a:spcPts val="600"/>
              </a:spcAft>
            </a:pPr>
            <a:r>
              <a:rPr lang="en-US" sz="2400" b="1" dirty="0"/>
              <a:t>SCAPPA Spring Training (occurs biennially)</a:t>
            </a:r>
          </a:p>
          <a:p>
            <a:pPr>
              <a:lnSpc>
                <a:spcPts val="2500"/>
              </a:lnSpc>
              <a:spcBef>
                <a:spcPts val="0"/>
              </a:spcBef>
              <a:spcAft>
                <a:spcPts val="0"/>
              </a:spcAft>
            </a:pPr>
            <a:r>
              <a:rPr lang="en-US" sz="2400" b="1" dirty="0"/>
              <a:t>Multiple National Conferences</a:t>
            </a:r>
          </a:p>
          <a:p>
            <a:pPr marL="457200" indent="-228600">
              <a:lnSpc>
                <a:spcPts val="2500"/>
              </a:lnSpc>
              <a:spcBef>
                <a:spcPts val="0"/>
              </a:spcBef>
              <a:spcAft>
                <a:spcPts val="0"/>
              </a:spcAft>
              <a:buClr>
                <a:srgbClr val="00838B"/>
              </a:buClr>
              <a:buFont typeface="Arial" panose="020B0604020202020204" pitchFamily="34" charset="0"/>
              <a:buChar char="•"/>
            </a:pPr>
            <a:endParaRPr lang="en-US" sz="2200" kern="0" dirty="0">
              <a:solidFill>
                <a:schemeClr val="tx1"/>
              </a:solidFill>
              <a:sym typeface="Century Gothic"/>
            </a:endParaRPr>
          </a:p>
        </p:txBody>
      </p:sp>
    </p:spTree>
    <p:extLst>
      <p:ext uri="{BB962C8B-B14F-4D97-AF65-F5344CB8AC3E}">
        <p14:creationId xmlns:p14="http://schemas.microsoft.com/office/powerpoint/2010/main" val="2323783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36</a:t>
            </a:fld>
            <a:endParaRPr lang="en-US" dirty="0"/>
          </a:p>
        </p:txBody>
      </p:sp>
      <p:sp>
        <p:nvSpPr>
          <p:cNvPr id="5" name="Title 1"/>
          <p:cNvSpPr txBox="1">
            <a:spLocks/>
          </p:cNvSpPr>
          <p:nvPr/>
        </p:nvSpPr>
        <p:spPr>
          <a:xfrm>
            <a:off x="1066800" y="3078163"/>
            <a:ext cx="10058400" cy="1549400"/>
          </a:xfrm>
          <a:prstGeom prst="rect">
            <a:avLst/>
          </a:prstGeom>
        </p:spPr>
        <p:txBody>
          <a:bodyPr anchor="ctr"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Questions?</a:t>
            </a:r>
          </a:p>
        </p:txBody>
      </p:sp>
      <p:cxnSp>
        <p:nvCxnSpPr>
          <p:cNvPr id="6" name="Straight Connector 5"/>
          <p:cNvCxnSpPr/>
          <p:nvPr/>
        </p:nvCxnSpPr>
        <p:spPr>
          <a:xfrm flipV="1">
            <a:off x="1066800" y="3077948"/>
            <a:ext cx="10058400" cy="215"/>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00" y="4627856"/>
            <a:ext cx="100584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626906" y="986440"/>
            <a:ext cx="4938188" cy="1630823"/>
          </a:xfrm>
          <a:prstGeom prst="rect">
            <a:avLst/>
          </a:prstGeom>
        </p:spPr>
      </p:pic>
    </p:spTree>
    <p:extLst>
      <p:ext uri="{BB962C8B-B14F-4D97-AF65-F5344CB8AC3E}">
        <p14:creationId xmlns:p14="http://schemas.microsoft.com/office/powerpoint/2010/main" val="1651764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5/6/2022</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37</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803-896-5557</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4</a:t>
            </a:fld>
            <a:endParaRPr lang="en-US" dirty="0"/>
          </a:p>
        </p:txBody>
      </p:sp>
      <p:sp>
        <p:nvSpPr>
          <p:cNvPr id="8" name="Content Placeholder 4"/>
          <p:cNvSpPr>
            <a:spLocks noGrp="1"/>
          </p:cNvSpPr>
          <p:nvPr>
            <p:ph idx="1"/>
          </p:nvPr>
        </p:nvSpPr>
        <p:spPr>
          <a:xfrm>
            <a:off x="457200" y="1554480"/>
            <a:ext cx="11274552" cy="3634208"/>
          </a:xfrm>
        </p:spPr>
        <p:txBody>
          <a:bodyPr/>
          <a:lstStyle/>
          <a:p>
            <a:pPr marL="228600" lvl="0" indent="-228600">
              <a:lnSpc>
                <a:spcPct val="100000"/>
              </a:lnSpc>
              <a:spcBef>
                <a:spcPts val="0"/>
              </a:spcBef>
              <a:spcAft>
                <a:spcPts val="2400"/>
              </a:spcAft>
              <a:buClr>
                <a:srgbClr val="00838B"/>
              </a:buClr>
              <a:buFont typeface="Arial" panose="020B0604020202020204" pitchFamily="34" charset="0"/>
              <a:buChar char="•"/>
            </a:pPr>
            <a:r>
              <a:rPr lang="en-US" sz="2400" kern="0" dirty="0">
                <a:solidFill>
                  <a:schemeClr val="tx1"/>
                </a:solidFill>
                <a:sym typeface="Century Gothic"/>
              </a:rPr>
              <a:t>DAODAS is the single state authority for alcohol and other drug use programming as originally authorized by Public Law 91-616 of 1970 and Public Law 92-255 of 1972. </a:t>
            </a:r>
          </a:p>
          <a:p>
            <a:pPr marL="228600" lvl="0" indent="-228600">
              <a:lnSpc>
                <a:spcPct val="100000"/>
              </a:lnSpc>
              <a:spcBef>
                <a:spcPts val="0"/>
              </a:spcBef>
              <a:spcAft>
                <a:spcPts val="2400"/>
              </a:spcAft>
              <a:buClr>
                <a:srgbClr val="00838B"/>
              </a:buClr>
              <a:buFont typeface="Arial" panose="020B0604020202020204" pitchFamily="34" charset="0"/>
              <a:buChar char="•"/>
            </a:pPr>
            <a:r>
              <a:rPr lang="en-US" sz="2400" kern="0" dirty="0">
                <a:solidFill>
                  <a:schemeClr val="tx1"/>
                </a:solidFill>
                <a:sym typeface="Century Gothic"/>
              </a:rPr>
              <a:t>The department reports directly to the Governor and is responsible for advising the executive branch of state government, the General Assembly, and other state agencies regarding alcohol and other drug use issues.</a:t>
            </a:r>
          </a:p>
          <a:p>
            <a:pPr marL="228600" lvl="0" indent="-228600">
              <a:lnSpc>
                <a:spcPct val="100000"/>
              </a:lnSpc>
              <a:spcBef>
                <a:spcPts val="0"/>
              </a:spcBef>
              <a:spcAft>
                <a:spcPts val="0"/>
              </a:spcAft>
              <a:buClr>
                <a:srgbClr val="00838B"/>
              </a:buClr>
              <a:buFont typeface="Arial" panose="020B0604020202020204" pitchFamily="34" charset="0"/>
              <a:buChar char="•"/>
            </a:pPr>
            <a:r>
              <a:rPr lang="en-US" sz="2400" kern="0" dirty="0">
                <a:solidFill>
                  <a:schemeClr val="tx1"/>
                </a:solidFill>
                <a:sym typeface="Century Gothic"/>
              </a:rPr>
              <a:t>Recognizing the need for direct services for the general public, as well as for specific high-risk groups, DAODAS offers a wide array of prevention, intervention, and treatment services through a community-based system of care.</a:t>
            </a:r>
            <a:endParaRPr lang="en-US" sz="2400" dirty="0">
              <a:solidFill>
                <a:schemeClr val="tx1"/>
              </a:solidFill>
            </a:endParaRPr>
          </a:p>
        </p:txBody>
      </p:sp>
      <p:sp>
        <p:nvSpPr>
          <p:cNvPr id="6" name="Title 1"/>
          <p:cNvSpPr txBox="1">
            <a:spLocks/>
          </p:cNvSpPr>
          <p:nvPr/>
        </p:nvSpPr>
        <p:spPr>
          <a:xfrm>
            <a:off x="457200" y="914400"/>
            <a:ext cx="11274552"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DAODAS</a:t>
            </a:r>
          </a:p>
        </p:txBody>
      </p:sp>
    </p:spTree>
    <p:extLst>
      <p:ext uri="{BB962C8B-B14F-4D97-AF65-F5344CB8AC3E}">
        <p14:creationId xmlns:p14="http://schemas.microsoft.com/office/powerpoint/2010/main" val="420200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5</a:t>
            </a:fld>
            <a:endParaRPr lang="en-US" dirty="0"/>
          </a:p>
        </p:txBody>
      </p:sp>
      <p:sp>
        <p:nvSpPr>
          <p:cNvPr id="8" name="Content Placeholder 4"/>
          <p:cNvSpPr>
            <a:spLocks noGrp="1"/>
          </p:cNvSpPr>
          <p:nvPr>
            <p:ph idx="1"/>
          </p:nvPr>
        </p:nvSpPr>
        <p:spPr>
          <a:xfrm>
            <a:off x="457200" y="1554480"/>
            <a:ext cx="11274552" cy="2549687"/>
          </a:xfrm>
        </p:spPr>
        <p:txBody>
          <a:bodyPr/>
          <a:lstStyle/>
          <a:p>
            <a:pPr marL="228600" lvl="0" indent="-228600">
              <a:lnSpc>
                <a:spcPct val="100000"/>
              </a:lnSpc>
              <a:spcBef>
                <a:spcPts val="0"/>
              </a:spcBef>
              <a:spcAft>
                <a:spcPts val="2400"/>
              </a:spcAft>
              <a:buClr>
                <a:srgbClr val="00838B"/>
              </a:buClr>
              <a:buFont typeface="Arial" panose="020B0604020202020204" pitchFamily="34" charset="0"/>
              <a:buChar char="•"/>
            </a:pPr>
            <a:r>
              <a:rPr lang="en-US" sz="2400" kern="0" dirty="0">
                <a:solidFill>
                  <a:schemeClr val="tx1"/>
                </a:solidFill>
                <a:sym typeface="Century Gothic"/>
              </a:rPr>
              <a:t>Although services are coordinated at the state level through DAODAS, the department in turn subcontracts with 31 county alcohol and drug abuse authorities to provide direct services to citizens in all 46 counties of the state.</a:t>
            </a:r>
          </a:p>
          <a:p>
            <a:pPr marL="228600" lvl="0" indent="-228600">
              <a:lnSpc>
                <a:spcPct val="100000"/>
              </a:lnSpc>
              <a:spcBef>
                <a:spcPts val="0"/>
              </a:spcBef>
              <a:spcAft>
                <a:spcPts val="1200"/>
              </a:spcAft>
              <a:buClr>
                <a:srgbClr val="00838B"/>
              </a:buClr>
              <a:buFont typeface="Arial" panose="020B0604020202020204" pitchFamily="34" charset="0"/>
              <a:buChar char="•"/>
            </a:pPr>
            <a:r>
              <a:rPr lang="en-US" sz="2400" kern="0" dirty="0">
                <a:solidFill>
                  <a:schemeClr val="tx1"/>
                </a:solidFill>
                <a:sym typeface="Century Gothic"/>
              </a:rPr>
              <a:t>To ensure the quality of these services, each of the state's county authorities is accredited by CARF, a nationally recognized authority on and promoter of quality services for people with disabilities.</a:t>
            </a:r>
            <a:endParaRPr lang="en-US" sz="2400" dirty="0">
              <a:solidFill>
                <a:schemeClr val="tx1"/>
              </a:solidFill>
            </a:endParaRPr>
          </a:p>
        </p:txBody>
      </p:sp>
      <p:sp>
        <p:nvSpPr>
          <p:cNvPr id="6" name="Title 1"/>
          <p:cNvSpPr txBox="1">
            <a:spLocks/>
          </p:cNvSpPr>
          <p:nvPr/>
        </p:nvSpPr>
        <p:spPr>
          <a:xfrm>
            <a:off x="457200" y="914400"/>
            <a:ext cx="11274552"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DAODAS</a:t>
            </a:r>
          </a:p>
        </p:txBody>
      </p:sp>
    </p:spTree>
    <p:extLst>
      <p:ext uri="{BB962C8B-B14F-4D97-AF65-F5344CB8AC3E}">
        <p14:creationId xmlns:p14="http://schemas.microsoft.com/office/powerpoint/2010/main" val="135174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3509" y="1716338"/>
            <a:ext cx="11285516" cy="4152756"/>
          </a:xfrm>
        </p:spPr>
        <p:txBody>
          <a:bodyPr anchor="t">
            <a:normAutofit fontScale="92500" lnSpcReduction="20000"/>
          </a:bodyPr>
          <a:lstStyle/>
          <a:p>
            <a:pPr>
              <a:lnSpc>
                <a:spcPct val="100000"/>
              </a:lnSpc>
            </a:pPr>
            <a:r>
              <a:rPr lang="en-US" sz="2800" b="1" u="sng" dirty="0">
                <a:solidFill>
                  <a:schemeClr val="accent1"/>
                </a:solidFill>
                <a:latin typeface="+mj-lt"/>
              </a:rPr>
              <a:t>Purpose</a:t>
            </a:r>
            <a:endParaRPr lang="en-US" sz="2800" b="1" u="sng" dirty="0">
              <a:solidFill>
                <a:schemeClr val="accent1"/>
              </a:solidFill>
              <a:latin typeface="+mj-lt"/>
              <a:cs typeface="Calibri"/>
            </a:endParaRPr>
          </a:p>
          <a:p>
            <a:pPr>
              <a:lnSpc>
                <a:spcPct val="100000"/>
              </a:lnSpc>
              <a:spcAft>
                <a:spcPts val="1200"/>
              </a:spcAft>
            </a:pPr>
            <a:r>
              <a:rPr lang="en-US" sz="2600" dirty="0">
                <a:latin typeface="Calibri" panose="020F0502020204030204" pitchFamily="34" charset="0"/>
                <a:cs typeface="Calibri" panose="020F0502020204030204" pitchFamily="34" charset="0"/>
              </a:rPr>
              <a:t>To improve behavioral health through evidence-based prevention approaches by:</a:t>
            </a:r>
          </a:p>
          <a:p>
            <a:pPr marL="566420" lvl="2">
              <a:lnSpc>
                <a:spcPct val="100000"/>
              </a:lnSpc>
              <a:spcBef>
                <a:spcPts val="0"/>
              </a:spcBef>
              <a:spcAft>
                <a:spcPts val="1200"/>
              </a:spcAft>
              <a:buFont typeface="Arial" panose="020F0502020204030204" pitchFamily="34" charset="0"/>
              <a:buChar char="•"/>
            </a:pPr>
            <a:r>
              <a:rPr lang="en-US" sz="2600" dirty="0">
                <a:latin typeface="Calibri" panose="020F0502020204030204" pitchFamily="34" charset="0"/>
                <a:cs typeface="Calibri" panose="020F0502020204030204" pitchFamily="34" charset="0"/>
              </a:rPr>
              <a:t>Working with federal, state, public, and private organizations to develop comprehensive state and community-based substance use prevention and intervention services for organizations and communities.</a:t>
            </a:r>
          </a:p>
          <a:p>
            <a:pPr marL="566420" lvl="2">
              <a:lnSpc>
                <a:spcPct val="100000"/>
              </a:lnSpc>
              <a:spcBef>
                <a:spcPts val="0"/>
              </a:spcBef>
              <a:spcAft>
                <a:spcPts val="1200"/>
              </a:spcAft>
              <a:buFont typeface="Arial" panose="020F0502020204030204" pitchFamily="34" charset="0"/>
              <a:buChar char="•"/>
            </a:pPr>
            <a:r>
              <a:rPr lang="en-US" sz="2600" dirty="0">
                <a:latin typeface="Calibri" panose="020F0502020204030204" pitchFamily="34" charset="0"/>
                <a:cs typeface="Calibri" panose="020F0502020204030204" pitchFamily="34" charset="0"/>
              </a:rPr>
              <a:t>Promoting and supporting effective substance abuse prevention practices that enable communities and organizations to apply prevention science effectively.</a:t>
            </a:r>
          </a:p>
          <a:p>
            <a:pPr marL="566420" lvl="2">
              <a:lnSpc>
                <a:spcPct val="100000"/>
              </a:lnSpc>
              <a:buFont typeface="Arial" panose="020F0502020204030204" pitchFamily="34" charset="0"/>
              <a:buChar char="•"/>
            </a:pPr>
            <a:r>
              <a:rPr lang="en-US" sz="2600" dirty="0">
                <a:latin typeface="Calibri" panose="020F0502020204030204" pitchFamily="34" charset="0"/>
                <a:cs typeface="Calibri" panose="020F0502020204030204" pitchFamily="34" charset="0"/>
              </a:rPr>
              <a:t>Providing state leadership in the development of policies, programs, and services to prevent the onset of illegal drug use, prescription drug misuse and abuse, alcohol misuse and abuse, and underage alcohol and tobacco use.</a:t>
            </a:r>
            <a:br>
              <a:rPr lang="en-US" sz="2600" dirty="0">
                <a:latin typeface="Calibri" panose="020F0502020204030204" pitchFamily="34" charset="0"/>
                <a:cs typeface="Calibri" panose="020F0502020204030204" pitchFamily="34" charset="0"/>
              </a:rPr>
            </a:br>
            <a:endParaRPr lang="en-US" sz="2600" dirty="0">
              <a:latin typeface="Calibri" panose="020F0502020204030204" pitchFamily="34" charset="0"/>
              <a:cs typeface="Calibri" panose="020F0502020204030204" pitchFamily="34" charset="0"/>
            </a:endParaRPr>
          </a:p>
          <a:p>
            <a:pPr>
              <a:lnSpc>
                <a:spcPct val="100000"/>
              </a:lnSpc>
            </a:pPr>
            <a:endParaRPr lang="en-US" sz="2300" dirty="0">
              <a:cs typeface="Calibri"/>
            </a:endParaRPr>
          </a:p>
        </p:txBody>
      </p:sp>
      <p:sp>
        <p:nvSpPr>
          <p:cNvPr id="2" name="Date Placeholder 1"/>
          <p:cNvSpPr>
            <a:spLocks noGrp="1"/>
          </p:cNvSpPr>
          <p:nvPr>
            <p:ph type="dt" sz="half" idx="2"/>
          </p:nvPr>
        </p:nvSpPr>
        <p:spPr/>
        <p:txBody>
          <a:bodyPr/>
          <a:lstStyle/>
          <a:p>
            <a:fld id="{DB44F992-2E8B-439E-9639-C49EC543EE28}" type="datetime1">
              <a:rPr lang="en-US" smtClean="0"/>
              <a:t>5/6/2022</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6</a:t>
            </a:fld>
            <a:endParaRPr lang="en-US" dirty="0"/>
          </a:p>
        </p:txBody>
      </p:sp>
      <p:sp>
        <p:nvSpPr>
          <p:cNvPr id="5" name="Rectangle 4"/>
          <p:cNvSpPr/>
          <p:nvPr/>
        </p:nvSpPr>
        <p:spPr>
          <a:xfrm>
            <a:off x="313509" y="904055"/>
            <a:ext cx="11285516" cy="1200329"/>
          </a:xfrm>
          <a:prstGeom prst="rect">
            <a:avLst/>
          </a:prstGeom>
        </p:spPr>
        <p:txBody>
          <a:bodyPr wrap="square" anchor="t">
            <a:spAutoFit/>
          </a:bodyPr>
          <a:lstStyle/>
          <a:p>
            <a:pPr algn="ctr"/>
            <a:r>
              <a:rPr lang="en-US" sz="3600" b="1" dirty="0">
                <a:solidFill>
                  <a:schemeClr val="accent1"/>
                </a:solidFill>
                <a:latin typeface="+mj-lt"/>
              </a:rPr>
              <a:t>Prevention &amp; Intervention Services Division: DAODAS</a:t>
            </a:r>
            <a:endParaRPr lang="en-US" dirty="0"/>
          </a:p>
        </p:txBody>
      </p:sp>
    </p:spTree>
    <p:extLst>
      <p:ext uri="{BB962C8B-B14F-4D97-AF65-F5344CB8AC3E}">
        <p14:creationId xmlns:p14="http://schemas.microsoft.com/office/powerpoint/2010/main" val="372930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p:cNvSpPr>
            <a:spLocks noGrp="1"/>
          </p:cNvSpPr>
          <p:nvPr>
            <p:ph type="sldNum" sz="quarter" idx="4"/>
          </p:nvPr>
        </p:nvSpPr>
        <p:spPr/>
        <p:txBody>
          <a:bodyPr/>
          <a:lstStyle/>
          <a:p>
            <a:fld id="{A339896C-E2EF-470F-BA91-85D676E592B3}" type="slidenum">
              <a:rPr lang="en-US" smtClean="0"/>
              <a:t>7</a:t>
            </a:fld>
            <a:endParaRPr lang="en-US" dirty="0"/>
          </a:p>
        </p:txBody>
      </p:sp>
      <p:sp>
        <p:nvSpPr>
          <p:cNvPr id="7" name="Title 1"/>
          <p:cNvSpPr txBox="1">
            <a:spLocks/>
          </p:cNvSpPr>
          <p:nvPr/>
        </p:nvSpPr>
        <p:spPr>
          <a:xfrm>
            <a:off x="457200" y="914400"/>
            <a:ext cx="11274552" cy="4572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000" b="1" dirty="0">
                <a:solidFill>
                  <a:srgbClr val="00838B"/>
                </a:solidFill>
                <a:latin typeface="+mn-lt"/>
              </a:rPr>
              <a:t>County Alcohol and Drug Abuse Authorities</a:t>
            </a:r>
          </a:p>
        </p:txBody>
      </p:sp>
      <p:sp>
        <p:nvSpPr>
          <p:cNvPr id="8" name="Content Placeholder 4"/>
          <p:cNvSpPr>
            <a:spLocks noGrp="1"/>
          </p:cNvSpPr>
          <p:nvPr>
            <p:ph idx="1"/>
          </p:nvPr>
        </p:nvSpPr>
        <p:spPr>
          <a:xfrm>
            <a:off x="457200" y="1554480"/>
            <a:ext cx="11274552" cy="4566646"/>
          </a:xfrm>
        </p:spPr>
        <p:txBody>
          <a:bodyPr/>
          <a:lstStyle/>
          <a:p>
            <a:pPr marL="228600" lvl="0" indent="-228600">
              <a:lnSpc>
                <a:spcPct val="100000"/>
              </a:lnSpc>
              <a:spcBef>
                <a:spcPts val="0"/>
              </a:spcBef>
              <a:spcAft>
                <a:spcPts val="2400"/>
              </a:spcAft>
              <a:buClr>
                <a:srgbClr val="00838B"/>
              </a:buClr>
              <a:buFont typeface="Arial" panose="020B0604020202020204" pitchFamily="34" charset="0"/>
              <a:buChar char="•"/>
            </a:pPr>
            <a:r>
              <a:rPr lang="en-US" sz="2400" kern="0" dirty="0">
                <a:solidFill>
                  <a:schemeClr val="tx1"/>
                </a:solidFill>
                <a:sym typeface="Century Gothic"/>
              </a:rPr>
              <a:t>DAODAS contracts with each county authority to provide comprehensive prevention, intervention, and treatment services targeting alcohol, tobacco and other drug misuse, and these services are available in each county.  To view a list of these agencies by county, follow this link:  </a:t>
            </a:r>
            <a:r>
              <a:rPr lang="en-US" sz="2400" kern="0" dirty="0">
                <a:solidFill>
                  <a:schemeClr val="tx1"/>
                </a:solidFill>
                <a:sym typeface="Century Gothic"/>
                <a:hlinkClick r:id="rId3"/>
              </a:rPr>
              <a:t>https://www.daodas.sc.gov/treatment/local-providers/</a:t>
            </a:r>
            <a:r>
              <a:rPr lang="en-US" sz="2400" kern="0" dirty="0">
                <a:solidFill>
                  <a:schemeClr val="tx1"/>
                </a:solidFill>
                <a:sym typeface="Century Gothic"/>
              </a:rPr>
              <a:t>.</a:t>
            </a:r>
          </a:p>
          <a:p>
            <a:pPr marL="228600" indent="-228600">
              <a:lnSpc>
                <a:spcPct val="100000"/>
              </a:lnSpc>
              <a:spcBef>
                <a:spcPts val="0"/>
              </a:spcBef>
              <a:spcAft>
                <a:spcPts val="2400"/>
              </a:spcAft>
              <a:buClr>
                <a:srgbClr val="00838B"/>
              </a:buClr>
              <a:buFont typeface="Arial" panose="020B0604020202020204" pitchFamily="34" charset="0"/>
              <a:buChar char="•"/>
            </a:pPr>
            <a:r>
              <a:rPr lang="en-US" sz="2400" kern="0" dirty="0">
                <a:solidFill>
                  <a:schemeClr val="tx1"/>
                </a:solidFill>
                <a:sym typeface="Century Gothic"/>
              </a:rPr>
              <a:t>Each year, more than 50,000 individuals receive prevention, intervention, and/or treatment services from the county authorities.  Since their creation in 1973, these agencies have provided services to more than 1 million South Carolinians.</a:t>
            </a:r>
          </a:p>
          <a:p>
            <a:pPr marL="228600" lvl="0" indent="-228600">
              <a:lnSpc>
                <a:spcPct val="100000"/>
              </a:lnSpc>
              <a:spcBef>
                <a:spcPts val="0"/>
              </a:spcBef>
              <a:spcAft>
                <a:spcPts val="1200"/>
              </a:spcAft>
              <a:buClr>
                <a:srgbClr val="00838B"/>
              </a:buClr>
              <a:buFont typeface="Arial" panose="020B0604020202020204" pitchFamily="34" charset="0"/>
              <a:buChar char="•"/>
            </a:pPr>
            <a:r>
              <a:rPr lang="en-US" sz="2400" kern="0" dirty="0">
                <a:solidFill>
                  <a:schemeClr val="tx1"/>
                </a:solidFill>
                <a:sym typeface="Century Gothic"/>
              </a:rPr>
              <a:t>The county authorities are members of Behavioral Health Services Association of South Carolina Inc. (BHSA).  To learn more about BHSA, follow this link: </a:t>
            </a:r>
            <a:r>
              <a:rPr lang="en-US" sz="2400" kern="0" dirty="0">
                <a:solidFill>
                  <a:schemeClr val="tx1"/>
                </a:solidFill>
                <a:sym typeface="Century Gothic"/>
                <a:hlinkClick r:id="rId4"/>
              </a:rPr>
              <a:t>http://www.behavioralhealthofsc.org/</a:t>
            </a:r>
            <a:endParaRPr lang="en-US" sz="2400" kern="0" dirty="0">
              <a:solidFill>
                <a:schemeClr val="tx1"/>
              </a:solidFill>
              <a:sym typeface="Century Gothic"/>
            </a:endParaRPr>
          </a:p>
        </p:txBody>
      </p:sp>
      <p:pic>
        <p:nvPicPr>
          <p:cNvPr id="6" name="Google Shape;486;p70"/>
          <p:cNvPicPr preferRelativeResize="0"/>
          <p:nvPr/>
        </p:nvPicPr>
        <p:blipFill>
          <a:blip r:embed="rId5">
            <a:alphaModFix/>
          </a:blip>
          <a:stretch>
            <a:fillRect/>
          </a:stretch>
        </p:blipFill>
        <p:spPr>
          <a:xfrm>
            <a:off x="10776138" y="5442159"/>
            <a:ext cx="955614" cy="861847"/>
          </a:xfrm>
          <a:prstGeom prst="rect">
            <a:avLst/>
          </a:prstGeom>
          <a:noFill/>
          <a:ln>
            <a:noFill/>
          </a:ln>
        </p:spPr>
      </p:pic>
    </p:spTree>
    <p:extLst>
      <p:ext uri="{BB962C8B-B14F-4D97-AF65-F5344CB8AC3E}">
        <p14:creationId xmlns:p14="http://schemas.microsoft.com/office/powerpoint/2010/main" val="412916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D34D33-6AF1-473A-9184-A919E3264E22}"/>
              </a:ext>
            </a:extLst>
          </p:cNvPr>
          <p:cNvPicPr>
            <a:picLocks noGrp="1" noChangeAspect="1"/>
          </p:cNvPicPr>
          <p:nvPr>
            <p:ph idx="1"/>
          </p:nvPr>
        </p:nvPicPr>
        <p:blipFill>
          <a:blip r:embed="rId2"/>
          <a:stretch>
            <a:fillRect/>
          </a:stretch>
        </p:blipFill>
        <p:spPr>
          <a:xfrm>
            <a:off x="2824480" y="991486"/>
            <a:ext cx="5974080" cy="5186008"/>
          </a:xfrm>
          <a:prstGeom prst="rect">
            <a:avLst/>
          </a:prstGeom>
        </p:spPr>
      </p:pic>
      <p:sp>
        <p:nvSpPr>
          <p:cNvPr id="3" name="Date Placeholder 2">
            <a:extLst>
              <a:ext uri="{FF2B5EF4-FFF2-40B4-BE49-F238E27FC236}">
                <a16:creationId xmlns:a16="http://schemas.microsoft.com/office/drawing/2014/main" id="{483CA98E-6C35-49FC-BEB0-95B97DC73EF3}"/>
              </a:ext>
            </a:extLst>
          </p:cNvPr>
          <p:cNvSpPr>
            <a:spLocks noGrp="1"/>
          </p:cNvSpPr>
          <p:nvPr>
            <p:ph type="dt" sz="half" idx="2"/>
          </p:nvPr>
        </p:nvSpPr>
        <p:spPr/>
        <p:txBody>
          <a:bodyPr/>
          <a:lstStyle/>
          <a:p>
            <a:fld id="{DB44F992-2E8B-439E-9639-C49EC543EE28}" type="datetime1">
              <a:rPr lang="en-US" smtClean="0"/>
              <a:t>5/6/2022</a:t>
            </a:fld>
            <a:endParaRPr lang="en-US" dirty="0"/>
          </a:p>
        </p:txBody>
      </p:sp>
      <p:sp>
        <p:nvSpPr>
          <p:cNvPr id="4" name="Slide Number Placeholder 3">
            <a:extLst>
              <a:ext uri="{FF2B5EF4-FFF2-40B4-BE49-F238E27FC236}">
                <a16:creationId xmlns:a16="http://schemas.microsoft.com/office/drawing/2014/main" id="{808A3975-7D4E-41A0-B15B-0C4DEEC32ED7}"/>
              </a:ext>
            </a:extLst>
          </p:cNvPr>
          <p:cNvSpPr>
            <a:spLocks noGrp="1"/>
          </p:cNvSpPr>
          <p:nvPr>
            <p:ph type="sldNum" sz="quarter" idx="4"/>
          </p:nvPr>
        </p:nvSpPr>
        <p:spPr/>
        <p:txBody>
          <a:bodyPr/>
          <a:lstStyle/>
          <a:p>
            <a:fld id="{A339896C-E2EF-470F-BA91-85D676E592B3}" type="slidenum">
              <a:rPr lang="en-US" smtClean="0"/>
              <a:t>8</a:t>
            </a:fld>
            <a:endParaRPr lang="en-US" dirty="0"/>
          </a:p>
        </p:txBody>
      </p:sp>
    </p:spTree>
    <p:extLst>
      <p:ext uri="{BB962C8B-B14F-4D97-AF65-F5344CB8AC3E}">
        <p14:creationId xmlns:p14="http://schemas.microsoft.com/office/powerpoint/2010/main" val="89337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4F992-2E8B-439E-9639-C49EC543EE28}" type="datetime1">
              <a:rPr lang="en-US" smtClean="0"/>
              <a:t>5/6/2022</a:t>
            </a:fld>
            <a:endParaRPr lang="en-US" dirty="0"/>
          </a:p>
        </p:txBody>
      </p:sp>
      <p:sp>
        <p:nvSpPr>
          <p:cNvPr id="3" name="Slide Number Placeholder 2"/>
          <p:cNvSpPr>
            <a:spLocks noGrp="1"/>
          </p:cNvSpPr>
          <p:nvPr>
            <p:ph type="sldNum" sz="quarter" idx="4"/>
          </p:nvPr>
        </p:nvSpPr>
        <p:spPr/>
        <p:txBody>
          <a:bodyPr/>
          <a:lstStyle/>
          <a:p>
            <a:fld id="{A339896C-E2EF-470F-BA91-85D676E592B3}" type="slidenum">
              <a:rPr lang="en-US" smtClean="0"/>
              <a:t>9</a:t>
            </a:fld>
            <a:endParaRPr lang="en-US" dirty="0"/>
          </a:p>
        </p:txBody>
      </p:sp>
      <p:sp>
        <p:nvSpPr>
          <p:cNvPr id="4" name="Title 1"/>
          <p:cNvSpPr txBox="1">
            <a:spLocks/>
          </p:cNvSpPr>
          <p:nvPr/>
        </p:nvSpPr>
        <p:spPr>
          <a:xfrm>
            <a:off x="1079500" y="881066"/>
            <a:ext cx="10058400" cy="6000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3600" b="1" dirty="0">
              <a:solidFill>
                <a:srgbClr val="00838B"/>
              </a:solidFill>
            </a:endParaRPr>
          </a:p>
        </p:txBody>
      </p:sp>
      <p:sp>
        <p:nvSpPr>
          <p:cNvPr id="5" name="Text Placeholder 4"/>
          <p:cNvSpPr txBox="1">
            <a:spLocks/>
          </p:cNvSpPr>
          <p:nvPr/>
        </p:nvSpPr>
        <p:spPr>
          <a:xfrm>
            <a:off x="1181100" y="1652591"/>
            <a:ext cx="10058400" cy="445928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solidFill>
                <a:schemeClr val="tx1"/>
              </a:solidFill>
            </a:endParaRPr>
          </a:p>
        </p:txBody>
      </p:sp>
      <p:cxnSp>
        <p:nvCxnSpPr>
          <p:cNvPr id="6" name="Straight Connector 5"/>
          <p:cNvCxnSpPr/>
          <p:nvPr/>
        </p:nvCxnSpPr>
        <p:spPr>
          <a:xfrm>
            <a:off x="1079500" y="1681243"/>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1424" y="1814940"/>
            <a:ext cx="11274552" cy="290848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1800"/>
              </a:spcAft>
              <a:buClrTx/>
              <a:buSzTx/>
              <a:buFontTx/>
              <a:buNone/>
              <a:tabLst/>
              <a:defRPr/>
            </a:pPr>
            <a:r>
              <a:rPr kumimoji="0" lang="en-US" sz="3600" b="1" i="0" u="none" strike="noStrike" kern="0" cap="none" spc="0" normalizeH="0" baseline="0" noProof="0" dirty="0">
                <a:ln>
                  <a:noFill/>
                </a:ln>
                <a:solidFill>
                  <a:srgbClr val="00838B"/>
                </a:solidFill>
                <a:effectLst/>
                <a:uLnTx/>
                <a:uFillTx/>
                <a:sym typeface="Century Gothic"/>
              </a:rPr>
              <a:t>Overview of the</a:t>
            </a:r>
            <a:br>
              <a:rPr kumimoji="0" lang="en-US" sz="3600" b="1" i="0" u="none" strike="noStrike" kern="0" cap="none" spc="0" normalizeH="0" baseline="0" noProof="0" dirty="0">
                <a:ln>
                  <a:noFill/>
                </a:ln>
                <a:solidFill>
                  <a:srgbClr val="00838B"/>
                </a:solidFill>
                <a:effectLst/>
                <a:uLnTx/>
                <a:uFillTx/>
                <a:sym typeface="Century Gothic"/>
              </a:rPr>
            </a:br>
            <a:r>
              <a:rPr kumimoji="0" lang="en-US" sz="3600" b="1" i="0" u="none" strike="noStrike" kern="0" cap="none" spc="0" normalizeH="0" baseline="0" noProof="0" dirty="0">
                <a:ln>
                  <a:noFill/>
                </a:ln>
                <a:solidFill>
                  <a:srgbClr val="00838B"/>
                </a:solidFill>
                <a:effectLst/>
                <a:uLnTx/>
                <a:uFillTx/>
                <a:sym typeface="Century Gothic"/>
              </a:rPr>
              <a:t>Substance Abuse Prevention and Treatment</a:t>
            </a:r>
            <a:br>
              <a:rPr kumimoji="0" lang="en-US" sz="3600" b="1" i="0" u="none" strike="noStrike" kern="0" cap="none" spc="0" normalizeH="0" baseline="0" noProof="0" dirty="0">
                <a:ln>
                  <a:noFill/>
                </a:ln>
                <a:solidFill>
                  <a:srgbClr val="00838B"/>
                </a:solidFill>
                <a:effectLst/>
                <a:uLnTx/>
                <a:uFillTx/>
                <a:sym typeface="Century Gothic"/>
              </a:rPr>
            </a:br>
            <a:r>
              <a:rPr kumimoji="0" lang="en-US" sz="3600" b="1" i="0" u="none" strike="noStrike" kern="0" cap="none" spc="0" normalizeH="0" baseline="0" noProof="0" dirty="0">
                <a:ln>
                  <a:noFill/>
                </a:ln>
                <a:solidFill>
                  <a:srgbClr val="00838B"/>
                </a:solidFill>
                <a:effectLst/>
                <a:uLnTx/>
                <a:uFillTx/>
                <a:sym typeface="Century Gothic"/>
              </a:rPr>
              <a:t>Block Grant</a:t>
            </a:r>
            <a:r>
              <a:rPr kumimoji="0" lang="en-US" sz="3600" b="1" i="0" u="none" strike="noStrike" kern="0" cap="none" spc="0" normalizeH="0" noProof="0" dirty="0">
                <a:ln>
                  <a:noFill/>
                </a:ln>
                <a:solidFill>
                  <a:srgbClr val="00838B"/>
                </a:solidFill>
                <a:effectLst/>
                <a:uLnTx/>
                <a:uFillTx/>
                <a:sym typeface="Century Gothic"/>
              </a:rPr>
              <a:t> (SABG)</a:t>
            </a:r>
          </a:p>
          <a:p>
            <a:pPr marL="0" marR="0" lvl="0" indent="0" algn="ctr" defTabSz="914400" eaLnBrk="1" fontAlgn="auto" latinLnBrk="0" hangingPunct="1">
              <a:lnSpc>
                <a:spcPct val="100000"/>
              </a:lnSpc>
              <a:spcBef>
                <a:spcPts val="0"/>
              </a:spcBef>
              <a:spcAft>
                <a:spcPts val="0"/>
              </a:spcAft>
              <a:buClrTx/>
              <a:buSzTx/>
              <a:buFontTx/>
              <a:buNone/>
              <a:tabLst/>
              <a:defRPr/>
            </a:pPr>
            <a:r>
              <a:rPr lang="en-US" sz="3000" b="1" i="1" kern="0" noProof="0" dirty="0">
                <a:solidFill>
                  <a:srgbClr val="00838B"/>
                </a:solidFill>
                <a:sym typeface="Century Gothic"/>
              </a:rPr>
              <a:t>The Key Source of Funding</a:t>
            </a:r>
            <a:br>
              <a:rPr lang="en-US" sz="3000" b="1" i="1" kern="0" noProof="0" dirty="0">
                <a:solidFill>
                  <a:srgbClr val="00838B"/>
                </a:solidFill>
                <a:sym typeface="Century Gothic"/>
              </a:rPr>
            </a:br>
            <a:r>
              <a:rPr lang="en-US" sz="3000" b="1" i="1" kern="0" noProof="0" dirty="0">
                <a:solidFill>
                  <a:srgbClr val="00838B"/>
                </a:solidFill>
                <a:sym typeface="Century Gothic"/>
              </a:rPr>
              <a:t>Provided to the County Authorities by DAODAS</a:t>
            </a:r>
            <a:endParaRPr kumimoji="0" lang="en-US" sz="3000" b="0" i="1" u="none" strike="noStrike" kern="0" cap="none" spc="0" normalizeH="0" baseline="0" noProof="0" dirty="0">
              <a:ln>
                <a:noFill/>
              </a:ln>
              <a:solidFill>
                <a:srgbClr val="00838B"/>
              </a:solidFill>
              <a:effectLst/>
              <a:uLnTx/>
              <a:uFillTx/>
            </a:endParaRPr>
          </a:p>
        </p:txBody>
      </p:sp>
      <p:cxnSp>
        <p:nvCxnSpPr>
          <p:cNvPr id="8" name="Straight Connector 7"/>
          <p:cNvCxnSpPr/>
          <p:nvPr/>
        </p:nvCxnSpPr>
        <p:spPr>
          <a:xfrm>
            <a:off x="1079500" y="4805509"/>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151584"/>
      </p:ext>
    </p:extLst>
  </p:cSld>
  <p:clrMapOvr>
    <a:masterClrMapping/>
  </p:clrMapOvr>
</p:sld>
</file>

<file path=ppt/theme/theme1.xml><?xml version="1.0" encoding="utf-8"?>
<a:theme xmlns:a="http://schemas.openxmlformats.org/drawingml/2006/main" name="DAODAS Master">
  <a:themeElements>
    <a:clrScheme name="Custom 2">
      <a:dk1>
        <a:srgbClr val="000000"/>
      </a:dk1>
      <a:lt1>
        <a:sysClr val="window" lastClr="FFFFFF"/>
      </a:lt1>
      <a:dk2>
        <a:srgbClr val="637052"/>
      </a:dk2>
      <a:lt2>
        <a:srgbClr val="CCDDEA"/>
      </a:lt2>
      <a:accent1>
        <a:srgbClr val="00838B"/>
      </a:accent1>
      <a:accent2>
        <a:srgbClr val="00838B"/>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 WIDE (1)</Template>
  <TotalTime>1045</TotalTime>
  <Words>3853</Words>
  <Application>Microsoft Office PowerPoint</Application>
  <PresentationFormat>Widescreen</PresentationFormat>
  <Paragraphs>344</Paragraphs>
  <Slides>37</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Courier New</vt:lpstr>
      <vt:lpstr>Wingdings</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dc:creator>
  <cp:lastModifiedBy>Nienhius, Michelle</cp:lastModifiedBy>
  <cp:revision>52</cp:revision>
  <cp:lastPrinted>2017-09-26T18:18:36Z</cp:lastPrinted>
  <dcterms:created xsi:type="dcterms:W3CDTF">2020-04-13T17:38:00Z</dcterms:created>
  <dcterms:modified xsi:type="dcterms:W3CDTF">2022-05-06T13:29:00Z</dcterms:modified>
</cp:coreProperties>
</file>